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332" r:id="rId3"/>
    <p:sldId id="333" r:id="rId4"/>
    <p:sldId id="320" r:id="rId5"/>
    <p:sldId id="321" r:id="rId6"/>
    <p:sldId id="322" r:id="rId7"/>
    <p:sldId id="319" r:id="rId8"/>
    <p:sldId id="323" r:id="rId9"/>
    <p:sldId id="326" r:id="rId10"/>
    <p:sldId id="327" r:id="rId11"/>
    <p:sldId id="328" r:id="rId12"/>
    <p:sldId id="329" r:id="rId13"/>
    <p:sldId id="325" r:id="rId14"/>
    <p:sldId id="330" r:id="rId15"/>
    <p:sldId id="331" r:id="rId16"/>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1pPr>
    <a:lvl2pPr marL="4572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2pPr>
    <a:lvl3pPr marL="9144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3pPr>
    <a:lvl4pPr marL="13716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4pPr>
    <a:lvl5pPr marL="18288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5pPr>
    <a:lvl6pPr marL="22860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6pPr>
    <a:lvl7pPr marL="27432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7pPr>
    <a:lvl8pPr marL="32004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8pPr>
    <a:lvl9pPr marL="36576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73A568-4C17-4444-B4F9-178D5EFDCA5A}" type="datetimeFigureOut">
              <a:rPr lang="en-US" smtClean="0"/>
              <a:pPr/>
              <a:t>3/12/12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FB1A43-4269-424E-85CE-DD20F30C4BF2}" type="slidenum">
              <a:rPr lang="en-US" smtClean="0"/>
              <a:pPr/>
              <a:t>‹#›</a:t>
            </a:fld>
            <a:endParaRPr lang="en-US"/>
          </a:p>
        </p:txBody>
      </p:sp>
    </p:spTree>
    <p:extLst>
      <p:ext uri="{BB962C8B-B14F-4D97-AF65-F5344CB8AC3E}">
        <p14:creationId xmlns:p14="http://schemas.microsoft.com/office/powerpoint/2010/main" val="2254884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5363"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5367"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293636-B6D4-4686-88E9-C5914FBF75EA}" type="slidenum">
              <a:rPr lang="en-US"/>
              <a:pPr/>
              <a:t>‹#›</a:t>
            </a:fld>
            <a:endParaRPr lang="en-US"/>
          </a:p>
        </p:txBody>
      </p:sp>
    </p:spTree>
    <p:extLst>
      <p:ext uri="{BB962C8B-B14F-4D97-AF65-F5344CB8AC3E}">
        <p14:creationId xmlns:p14="http://schemas.microsoft.com/office/powerpoint/2010/main" val="1889259065"/>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ＭＳ Ｐゴシック" pitchFamily="-111" charset="-128"/>
      </a:defRPr>
    </a:lvl1pPr>
    <a:lvl2pPr marL="4572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2pPr>
    <a:lvl3pPr marL="9144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3pPr>
    <a:lvl4pPr marL="13716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4pPr>
    <a:lvl5pPr marL="18288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p:cNvSpPr>
          <p:nvPr>
            <p:ph type="sldNum" sz="quarter" idx="5"/>
          </p:nvPr>
        </p:nvSpPr>
        <p:spPr>
          <a:noFill/>
        </p:spPr>
        <p:txBody>
          <a:bodyPr/>
          <a:lstStyle/>
          <a:p>
            <a:fld id="{FC492272-7BCF-4FB6-8895-212B8DE03420}"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4</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B6E9133-4BBD-4C9C-A6F6-BEC7C9F9C62F}" type="slidenum">
              <a:rPr lang="en-US"/>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01504618-A5E3-4DE2-8E10-5E5D8469F380}"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767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767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91F3635-DDC4-42A1-87C8-234726E94CF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CE1FF5CE-F9BB-471E-8B48-F3A32119B035}" type="slidenum">
              <a:rPr lang="en-US"/>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A75BDD32-2E96-4DE8-BE71-CCC28FA0E267}"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7E436F5E-A741-47F8-81AB-54C3E2CE87CF}"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30ED9E32-1EB1-4051-802C-EB291DD5541A}"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A78D1000-B1D5-4816-901F-9BFE796B14DD}"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2092657A-1503-410B-9454-0A88270AD371}"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38BE2CE-F2D1-4B73-BC31-A221E0611B81}"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aramond" pitchFamily="-111"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BF353807-4C14-4057-BFCE-7152126EE392}"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90488"/>
            <a:ext cx="8229600" cy="1509712"/>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Garamond" pitchFamily="-112" charset="0"/>
              </a:rPr>
              <a:t>Click to edit Master title style</a:t>
            </a:r>
          </a:p>
        </p:txBody>
      </p:sp>
      <p:sp>
        <p:nvSpPr>
          <p:cNvPr id="1027" name="Rectangle 2"/>
          <p:cNvSpPr>
            <a:spLocks noGrp="1" noChangeArrowheads="1"/>
          </p:cNvSpPr>
          <p:nvPr>
            <p:ph type="body" idx="1"/>
          </p:nvPr>
        </p:nvSpPr>
        <p:spPr bwMode="auto">
          <a:xfrm>
            <a:off x="457200" y="1600200"/>
            <a:ext cx="8229600" cy="52578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Garamond" pitchFamily="-112" charset="0"/>
              </a:rPr>
              <a:t>Click to edit Master text styles</a:t>
            </a:r>
          </a:p>
          <a:p>
            <a:pPr lvl="1"/>
            <a:r>
              <a:rPr lang="en-US" smtClean="0">
                <a:sym typeface="Garamond" pitchFamily="-112" charset="0"/>
              </a:rPr>
              <a:t>Second level</a:t>
            </a:r>
          </a:p>
          <a:p>
            <a:pPr lvl="2"/>
            <a:r>
              <a:rPr lang="en-US" smtClean="0">
                <a:sym typeface="Garamond" pitchFamily="-112" charset="0"/>
              </a:rPr>
              <a:t>Third level</a:t>
            </a:r>
          </a:p>
          <a:p>
            <a:pPr lvl="3"/>
            <a:r>
              <a:rPr lang="en-US" smtClean="0">
                <a:sym typeface="Garamond" pitchFamily="-112" charset="0"/>
              </a:rPr>
              <a:t>Fourth level</a:t>
            </a:r>
          </a:p>
          <a:p>
            <a:pPr lvl="4"/>
            <a:r>
              <a:rPr lang="en-US" smtClean="0">
                <a:sym typeface="Garamond" pitchFamily="-112" charset="0"/>
              </a:rPr>
              <a:t>Fifth level</a:t>
            </a:r>
          </a:p>
        </p:txBody>
      </p:sp>
      <p:sp>
        <p:nvSpPr>
          <p:cNvPr id="2" name="Text Box 3"/>
          <p:cNvSpPr txBox="1">
            <a:spLocks noGrp="1" noChangeArrowheads="1"/>
          </p:cNvSpPr>
          <p:nvPr>
            <p:ph type="sldNum" sz="quarter" idx="4"/>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hf hdr="0" ftr="0" dt="0"/>
  <p:txStyles>
    <p:titleStyle>
      <a:lvl1pPr marL="39688" indent="-39688" algn="ctr" rtl="0" eaLnBrk="0" fontAlgn="base" hangingPunct="0">
        <a:spcBef>
          <a:spcPct val="0"/>
        </a:spcBef>
        <a:spcAft>
          <a:spcPct val="0"/>
        </a:spcAft>
        <a:defRPr sz="4000">
          <a:solidFill>
            <a:schemeClr val="tx1"/>
          </a:solidFill>
          <a:latin typeface="+mj-lt"/>
          <a:ea typeface="+mj-ea"/>
          <a:cs typeface="+mj-cs"/>
          <a:sym typeface="Garamond" pitchFamily="-112" charset="0"/>
        </a:defRPr>
      </a:lvl1pPr>
      <a:lvl2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2pPr>
      <a:lvl3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3pPr>
      <a:lvl4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4pPr>
      <a:lvl5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5pPr>
      <a:lvl6pPr marL="4968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6pPr>
      <a:lvl7pPr marL="9540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7pPr>
      <a:lvl8pPr marL="14112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8pPr>
      <a:lvl9pPr marL="18684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9pPr>
    </p:titleStyle>
    <p:bodyStyle>
      <a:lvl1pPr marL="382588" indent="-342900" algn="l" rtl="0" eaLnBrk="0" fontAlgn="base" hangingPunct="0">
        <a:spcBef>
          <a:spcPts val="700"/>
        </a:spcBef>
        <a:spcAft>
          <a:spcPct val="0"/>
        </a:spcAft>
        <a:buSzPct val="100000"/>
        <a:buFont typeface="Garamond" pitchFamily="-112" charset="0"/>
        <a:buChar char="•"/>
        <a:defRPr sz="3200">
          <a:solidFill>
            <a:schemeClr val="tx1"/>
          </a:solidFill>
          <a:latin typeface="+mn-lt"/>
          <a:ea typeface="+mn-ea"/>
          <a:cs typeface="+mn-cs"/>
          <a:sym typeface="Garamond" pitchFamily="-112" charset="0"/>
        </a:defRPr>
      </a:lvl1pPr>
      <a:lvl2pPr marL="731838" indent="-285750" algn="l" rtl="0" eaLnBrk="0" fontAlgn="base" hangingPunct="0">
        <a:spcBef>
          <a:spcPts val="600"/>
        </a:spcBef>
        <a:spcAft>
          <a:spcPct val="0"/>
        </a:spcAft>
        <a:buSzPct val="100000"/>
        <a:buFont typeface="Garamond" pitchFamily="-112" charset="0"/>
        <a:buChar char="–"/>
        <a:defRPr sz="2800">
          <a:solidFill>
            <a:schemeClr val="tx1"/>
          </a:solidFill>
          <a:latin typeface="+mn-lt"/>
          <a:ea typeface="+mn-ea"/>
          <a:cs typeface="+mn-cs"/>
          <a:sym typeface="Garamond" pitchFamily="-112" charset="0"/>
        </a:defRPr>
      </a:lvl2pPr>
      <a:lvl3pPr marL="1131888" indent="-228600" algn="l" rtl="0" eaLnBrk="0" fontAlgn="base" hangingPunct="0">
        <a:spcBef>
          <a:spcPts val="500"/>
        </a:spcBef>
        <a:spcAft>
          <a:spcPct val="0"/>
        </a:spcAft>
        <a:buSzPct val="100000"/>
        <a:buFont typeface="Garamond" pitchFamily="-112" charset="0"/>
        <a:buChar char="•"/>
        <a:defRPr sz="2400">
          <a:solidFill>
            <a:schemeClr val="tx1"/>
          </a:solidFill>
          <a:latin typeface="+mn-lt"/>
          <a:ea typeface="+mn-ea"/>
          <a:cs typeface="+mn-cs"/>
          <a:sym typeface="Garamond" pitchFamily="-112" charset="0"/>
        </a:defRPr>
      </a:lvl3pPr>
      <a:lvl4pPr marL="1589088" indent="-228600" algn="l" rtl="0" eaLnBrk="0" fontAlgn="base" hangingPunct="0">
        <a:spcBef>
          <a:spcPts val="400"/>
        </a:spcBef>
        <a:spcAft>
          <a:spcPct val="0"/>
        </a:spcAft>
        <a:buSzPct val="100000"/>
        <a:buFont typeface="Garamond" pitchFamily="-112" charset="0"/>
        <a:buChar char="–"/>
        <a:defRPr sz="2000">
          <a:solidFill>
            <a:schemeClr val="tx1"/>
          </a:solidFill>
          <a:latin typeface="+mn-lt"/>
          <a:ea typeface="+mn-ea"/>
          <a:cs typeface="+mn-cs"/>
          <a:sym typeface="Garamond" pitchFamily="-112" charset="0"/>
        </a:defRPr>
      </a:lvl4pPr>
      <a:lvl5pPr marL="2046288" indent="-228600" algn="l" rtl="0" eaLnBrk="0" fontAlgn="base" hangingPunct="0">
        <a:spcBef>
          <a:spcPts val="400"/>
        </a:spcBef>
        <a:spcAft>
          <a:spcPct val="0"/>
        </a:spcAft>
        <a:buSzPct val="100000"/>
        <a:buFont typeface="Garamond" pitchFamily="-112" charset="0"/>
        <a:buChar char="»"/>
        <a:defRPr sz="2000">
          <a:solidFill>
            <a:schemeClr val="tx1"/>
          </a:solidFill>
          <a:latin typeface="+mn-lt"/>
          <a:ea typeface="+mn-ea"/>
          <a:cs typeface="+mn-cs"/>
          <a:sym typeface="Garamond" pitchFamily="-112" charset="0"/>
        </a:defRPr>
      </a:lvl5pPr>
      <a:lvl6pPr marL="25034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6pPr>
      <a:lvl7pPr marL="29606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7pPr>
      <a:lvl8pPr marL="34178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8pPr>
      <a:lvl9pPr marL="38750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23850"/>
            <a:ext cx="7848600" cy="3486150"/>
          </a:xfrm>
        </p:spPr>
        <p:txBody>
          <a:bodyPr rIns="132080"/>
          <a:lstStyle/>
          <a:p>
            <a:pPr indent="0" eaLnBrk="1" hangingPunct="1"/>
            <a:r>
              <a:rPr lang="en-US" b="1" smtClean="0"/>
              <a:t>MIFIRA </a:t>
            </a:r>
            <a:r>
              <a:rPr lang="en-US" b="1" smtClean="0"/>
              <a:t>Framework</a:t>
            </a:r>
            <a:r>
              <a:rPr lang="en-US" b="1" dirty="0" smtClean="0"/>
              <a:t/>
            </a:r>
            <a:br>
              <a:rPr lang="en-US" b="1" dirty="0" smtClean="0"/>
            </a:br>
            <a:r>
              <a:rPr lang="en-US" b="1" dirty="0" smtClean="0">
                <a:ea typeface="ヒラギノ明朝 ProN W6" pitchFamily="-112" charset="-128"/>
              </a:rPr>
              <a:t>Lecture 5</a:t>
            </a:r>
            <a:r>
              <a:rPr lang="en-US" b="1" dirty="0" smtClean="0">
                <a:ea typeface="ヒラギノ明朝 ProN W6" pitchFamily="-112" charset="-128"/>
              </a:rPr>
              <a:t/>
            </a:r>
            <a:br>
              <a:rPr lang="en-US" b="1" dirty="0" smtClean="0">
                <a:ea typeface="ヒラギノ明朝 ProN W6" pitchFamily="-112" charset="-128"/>
              </a:rPr>
            </a:br>
            <a:r>
              <a:rPr lang="en-US" sz="2400" b="1" dirty="0" smtClean="0">
                <a:ea typeface="ヒラギノ明朝 ProN W6" pitchFamily="-112" charset="-128"/>
              </a:rPr>
              <a:t/>
            </a:r>
            <a:br>
              <a:rPr lang="en-US" sz="2400" b="1" dirty="0" smtClean="0">
                <a:ea typeface="ヒラギノ明朝 ProN W6" pitchFamily="-112" charset="-128"/>
              </a:rPr>
            </a:br>
            <a:r>
              <a:rPr lang="en-US" b="1" dirty="0" smtClean="0">
                <a:ea typeface="ヒラギノ明朝 ProN W6" pitchFamily="-112" charset="-128"/>
              </a:rPr>
              <a:t>Supply </a:t>
            </a:r>
            <a:r>
              <a:rPr lang="en-US" b="1" dirty="0" smtClean="0">
                <a:ea typeface="ヒラギノ明朝 ProN W6" pitchFamily="-112" charset="-128"/>
              </a:rPr>
              <a:t>responsiveness</a:t>
            </a:r>
            <a:endParaRPr lang="en-US" b="1" dirty="0" smtClean="0">
              <a:ea typeface="ヒラギノ明朝 ProN W6" pitchFamily="-112" charset="-128"/>
            </a:endParaRPr>
          </a:p>
        </p:txBody>
      </p:sp>
      <p:sp>
        <p:nvSpPr>
          <p:cNvPr id="14339" name="Rectangle 3"/>
          <p:cNvSpPr>
            <a:spLocks noGrp="1" noChangeArrowheads="1"/>
          </p:cNvSpPr>
          <p:nvPr>
            <p:ph type="body" idx="1"/>
          </p:nvPr>
        </p:nvSpPr>
        <p:spPr>
          <a:xfrm>
            <a:off x="1371600" y="3886200"/>
            <a:ext cx="6400800" cy="3048000"/>
          </a:xfrm>
        </p:spPr>
        <p:txBody>
          <a:bodyPr rIns="132080"/>
          <a:lstStyle/>
          <a:p>
            <a:pPr marL="39688" indent="0" algn="ctr" eaLnBrk="1" hangingPunct="1">
              <a:lnSpc>
                <a:spcPct val="80000"/>
              </a:lnSpc>
              <a:buFont typeface="Garamond" pitchFamily="-112" charset="0"/>
              <a:buNone/>
            </a:pPr>
            <a:endParaRPr lang="en-US" sz="2400" dirty="0" smtClean="0"/>
          </a:p>
          <a:p>
            <a:pPr marL="39688" indent="0" algn="ctr" eaLnBrk="1" hangingPunct="1">
              <a:lnSpc>
                <a:spcPct val="80000"/>
              </a:lnSpc>
              <a:buFont typeface="Garamond" pitchFamily="-112" charset="0"/>
              <a:buNone/>
            </a:pPr>
            <a:r>
              <a:rPr lang="en-US" sz="2400" dirty="0" smtClean="0"/>
              <a:t>Chris Barrett and Erin Lentz </a:t>
            </a:r>
          </a:p>
          <a:p>
            <a:pPr marL="39688" indent="0" algn="ctr" eaLnBrk="1" hangingPunct="1">
              <a:lnSpc>
                <a:spcPct val="80000"/>
              </a:lnSpc>
              <a:buFont typeface="Garamond" pitchFamily="-112" charset="0"/>
              <a:buNone/>
            </a:pPr>
            <a:r>
              <a:rPr lang="en-US" sz="2400" dirty="0" smtClean="0"/>
              <a:t>February 2012</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1463" y="5884863"/>
            <a:ext cx="2522537"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888038"/>
            <a:ext cx="31242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10</a:t>
            </a:fld>
            <a:endParaRPr lang="en-US"/>
          </a:p>
        </p:txBody>
      </p:sp>
      <p:sp>
        <p:nvSpPr>
          <p:cNvPr id="26" name="TextBox 25"/>
          <p:cNvSpPr txBox="1"/>
          <p:nvPr/>
        </p:nvSpPr>
        <p:spPr>
          <a:xfrm>
            <a:off x="228600" y="1066800"/>
            <a:ext cx="8610600" cy="5693866"/>
          </a:xfrm>
          <a:prstGeom prst="rect">
            <a:avLst/>
          </a:prstGeom>
          <a:noFill/>
        </p:spPr>
        <p:txBody>
          <a:bodyPr wrap="square" rtlCol="0">
            <a:spAutoFit/>
          </a:bodyPr>
          <a:lstStyle/>
          <a:p>
            <a:r>
              <a:rPr lang="en-US" sz="2800" b="1" u="sng" dirty="0" smtClean="0"/>
              <a:t>Statistical methods for estimating market integration</a:t>
            </a:r>
          </a:p>
          <a:p>
            <a:r>
              <a:rPr lang="en-US" sz="2800" dirty="0" smtClean="0"/>
              <a:t>Instead, </a:t>
            </a:r>
            <a:r>
              <a:rPr lang="en-US" sz="2800" dirty="0" err="1" smtClean="0"/>
              <a:t>detrend</a:t>
            </a:r>
            <a:r>
              <a:rPr lang="en-US" sz="2800" dirty="0" smtClean="0"/>
              <a:t> the data to clean out common inflationary and seasonality patterns and then plot and correlate the series. </a:t>
            </a:r>
          </a:p>
          <a:p>
            <a:endParaRPr lang="en-US" sz="2800" dirty="0" smtClean="0"/>
          </a:p>
          <a:p>
            <a:r>
              <a:rPr lang="en-US" sz="2800" dirty="0" smtClean="0"/>
              <a:t>Compute an index for each month, lumping all locations’ prices and years together, and then deflate each observation by the appropriate month’s index. </a:t>
            </a:r>
          </a:p>
          <a:p>
            <a:endParaRPr lang="en-US" sz="2800" dirty="0" smtClean="0"/>
          </a:p>
          <a:p>
            <a:r>
              <a:rPr lang="en-US" sz="2800" dirty="0" smtClean="0"/>
              <a:t>At a minimum, clean out a common trend by first-differencing the series, then correlate </a:t>
            </a:r>
            <a:r>
              <a:rPr lang="el-GR" sz="2800" dirty="0" smtClean="0"/>
              <a:t>Δ</a:t>
            </a:r>
            <a:r>
              <a:rPr lang="en-US" sz="2800" dirty="0" smtClean="0"/>
              <a:t>p</a:t>
            </a:r>
            <a:r>
              <a:rPr lang="en-US" sz="2800" baseline="30000" dirty="0" smtClean="0"/>
              <a:t>1 </a:t>
            </a:r>
            <a:r>
              <a:rPr lang="en-US" sz="2800" dirty="0" smtClean="0"/>
              <a:t>and </a:t>
            </a:r>
            <a:r>
              <a:rPr lang="el-GR" sz="2800" dirty="0" smtClean="0"/>
              <a:t>Δ</a:t>
            </a:r>
            <a:r>
              <a:rPr lang="en-US" sz="2800" dirty="0" smtClean="0"/>
              <a:t>p</a:t>
            </a:r>
            <a:r>
              <a:rPr lang="en-US" sz="2800" baseline="30000" dirty="0" smtClean="0"/>
              <a:t>2</a:t>
            </a:r>
            <a:r>
              <a:rPr lang="en-US" sz="2800" dirty="0" smtClean="0"/>
              <a:t> instead of levels.</a:t>
            </a:r>
          </a:p>
          <a:p>
            <a:pPr algn="ctr"/>
            <a:endParaRPr lang="en-US" sz="2800" dirty="0" smtClean="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Spatial Price Analysis</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11</a:t>
            </a:fld>
            <a:endParaRPr lang="en-US"/>
          </a:p>
        </p:txBody>
      </p:sp>
      <p:sp>
        <p:nvSpPr>
          <p:cNvPr id="26" name="TextBox 25"/>
          <p:cNvSpPr txBox="1"/>
          <p:nvPr/>
        </p:nvSpPr>
        <p:spPr>
          <a:xfrm>
            <a:off x="228600" y="1066800"/>
            <a:ext cx="8610600" cy="3539430"/>
          </a:xfrm>
          <a:prstGeom prst="rect">
            <a:avLst/>
          </a:prstGeom>
          <a:noFill/>
        </p:spPr>
        <p:txBody>
          <a:bodyPr wrap="square" rtlCol="0">
            <a:spAutoFit/>
          </a:bodyPr>
          <a:lstStyle/>
          <a:p>
            <a:r>
              <a:rPr lang="en-US" sz="2800" b="1" u="sng" dirty="0" smtClean="0"/>
              <a:t>Statistical methods for estimating market integration</a:t>
            </a:r>
          </a:p>
          <a:p>
            <a:r>
              <a:rPr lang="en-US" sz="2800" dirty="0" smtClean="0"/>
              <a:t>Now plot and visually examine the </a:t>
            </a:r>
            <a:r>
              <a:rPr lang="en-US" sz="2800" dirty="0" err="1" smtClean="0"/>
              <a:t>detrended</a:t>
            </a:r>
            <a:r>
              <a:rPr lang="en-US" sz="2800" dirty="0" smtClean="0"/>
              <a:t> and </a:t>
            </a:r>
            <a:r>
              <a:rPr lang="en-US" sz="2800" dirty="0" err="1" smtClean="0"/>
              <a:t>deseasonalized</a:t>
            </a:r>
            <a:r>
              <a:rPr lang="en-US" sz="2800" dirty="0" smtClean="0"/>
              <a:t> data series. </a:t>
            </a:r>
          </a:p>
          <a:p>
            <a:endParaRPr lang="en-US" sz="2800" dirty="0" smtClean="0"/>
          </a:p>
          <a:p>
            <a:r>
              <a:rPr lang="en-US" sz="2800" dirty="0" smtClean="0"/>
              <a:t>Compute the </a:t>
            </a:r>
            <a:r>
              <a:rPr lang="en-US" sz="2800" dirty="0" err="1" smtClean="0"/>
              <a:t>bivariate</a:t>
            </a:r>
            <a:r>
              <a:rPr lang="en-US" sz="2800" dirty="0" smtClean="0"/>
              <a:t> correlation coefficient between the series.  Where multiple markets’ series available, generate the full matrix of </a:t>
            </a:r>
            <a:r>
              <a:rPr lang="en-US" sz="2800" dirty="0" err="1" smtClean="0"/>
              <a:t>bivariate</a:t>
            </a:r>
            <a:r>
              <a:rPr lang="en-US" sz="2800" dirty="0" smtClean="0"/>
              <a:t> (</a:t>
            </a:r>
            <a:r>
              <a:rPr lang="en-US" sz="2800" dirty="0" err="1" smtClean="0"/>
              <a:t>detrended</a:t>
            </a:r>
            <a:r>
              <a:rPr lang="en-US" sz="2800" dirty="0" smtClean="0"/>
              <a:t>) correlation coefficients. </a:t>
            </a:r>
          </a:p>
          <a:p>
            <a:pPr algn="ctr"/>
            <a:endParaRPr lang="en-US" sz="2800" dirty="0" smtClean="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Spatial Price Analysis</a:t>
            </a:r>
          </a:p>
        </p:txBody>
      </p:sp>
      <p:graphicFrame>
        <p:nvGraphicFramePr>
          <p:cNvPr id="5" name="Table 4"/>
          <p:cNvGraphicFramePr>
            <a:graphicFrameLocks noGrp="1"/>
          </p:cNvGraphicFramePr>
          <p:nvPr/>
        </p:nvGraphicFramePr>
        <p:xfrm>
          <a:off x="1447800" y="4114800"/>
          <a:ext cx="5600700" cy="2362201"/>
        </p:xfrm>
        <a:graphic>
          <a:graphicData uri="http://schemas.openxmlformats.org/drawingml/2006/table">
            <a:tbl>
              <a:tblPr/>
              <a:tblGrid>
                <a:gridCol w="1025954"/>
                <a:gridCol w="1168915"/>
                <a:gridCol w="1059592"/>
                <a:gridCol w="1135277"/>
                <a:gridCol w="1210962"/>
              </a:tblGrid>
              <a:tr h="465282">
                <a:tc>
                  <a:txBody>
                    <a:bodyPr/>
                    <a:lstStyle/>
                    <a:p>
                      <a:pPr marL="0" marR="0" algn="ctr">
                        <a:spcBef>
                          <a:spcPts val="0"/>
                        </a:spcBef>
                        <a:spcAft>
                          <a:spcPts val="0"/>
                        </a:spcAft>
                      </a:pPr>
                      <a:r>
                        <a:rPr lang="en-US" sz="2000" i="1" dirty="0">
                          <a:latin typeface="+mn-lt"/>
                          <a:ea typeface="Times New Roman"/>
                          <a:cs typeface="Times New Roman"/>
                        </a:rPr>
                        <a:t> </a:t>
                      </a:r>
                      <a:endParaRPr lang="en-US" sz="2000" dirty="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i="1">
                          <a:latin typeface="+mn-lt"/>
                          <a:ea typeface="Times New Roman"/>
                          <a:cs typeface="Times New Roman"/>
                        </a:rPr>
                        <a:t>Lilongwe</a:t>
                      </a:r>
                      <a:endParaRPr lang="en-US" sz="200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i="1" dirty="0">
                          <a:latin typeface="+mn-lt"/>
                          <a:ea typeface="Times New Roman"/>
                          <a:cs typeface="Times New Roman"/>
                        </a:rPr>
                        <a:t>Dowa</a:t>
                      </a:r>
                      <a:endParaRPr lang="en-US" sz="2000" dirty="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i="1">
                          <a:latin typeface="+mn-lt"/>
                          <a:ea typeface="Times New Roman"/>
                          <a:cs typeface="Times New Roman"/>
                        </a:rPr>
                        <a:t>Ntchisi</a:t>
                      </a:r>
                      <a:endParaRPr lang="en-US" sz="200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i="1">
                          <a:latin typeface="+mn-lt"/>
                          <a:ea typeface="Times New Roman"/>
                          <a:cs typeface="Times New Roman"/>
                        </a:rPr>
                        <a:t>Kasungu</a:t>
                      </a:r>
                      <a:endParaRPr lang="en-US" sz="200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82">
                <a:tc>
                  <a:txBody>
                    <a:bodyPr/>
                    <a:lstStyle/>
                    <a:p>
                      <a:pPr marL="0" marR="0">
                        <a:spcBef>
                          <a:spcPts val="0"/>
                        </a:spcBef>
                        <a:spcAft>
                          <a:spcPts val="0"/>
                        </a:spcAft>
                      </a:pPr>
                      <a:r>
                        <a:rPr lang="en-US" sz="2000" dirty="0">
                          <a:latin typeface="+mn-lt"/>
                          <a:ea typeface="Times New Roman"/>
                          <a:cs typeface="Times New Roman"/>
                        </a:rPr>
                        <a:t>Dowa</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000" dirty="0">
                          <a:latin typeface="+mn-lt"/>
                          <a:ea typeface="Times New Roman"/>
                          <a:cs typeface="Times New Roman"/>
                        </a:rPr>
                        <a:t>0.88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endParaRPr lang="en-US" sz="2000" dirty="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200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2000">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65282">
                <a:tc>
                  <a:txBody>
                    <a:bodyPr/>
                    <a:lstStyle/>
                    <a:p>
                      <a:pPr marL="0" marR="0">
                        <a:spcBef>
                          <a:spcPts val="0"/>
                        </a:spcBef>
                        <a:spcAft>
                          <a:spcPts val="0"/>
                        </a:spcAft>
                      </a:pPr>
                      <a:r>
                        <a:rPr lang="en-US" sz="2000">
                          <a:latin typeface="+mn-lt"/>
                          <a:ea typeface="Times New Roman"/>
                          <a:cs typeface="Times New Roman"/>
                        </a:rPr>
                        <a:t>Ntchisi</a:t>
                      </a: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000" dirty="0">
                          <a:latin typeface="+mn-lt"/>
                          <a:ea typeface="Times New Roman"/>
                          <a:cs typeface="Times New Roman"/>
                        </a:rPr>
                        <a:t>0.69 </a:t>
                      </a: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000" dirty="0">
                          <a:latin typeface="+mn-lt"/>
                          <a:ea typeface="Times New Roman"/>
                          <a:cs typeface="Times New Roman"/>
                        </a:rPr>
                        <a:t>0.87 </a:t>
                      </a:r>
                    </a:p>
                  </a:txBody>
                  <a:tcPr marL="68580" marR="68580" marT="0" marB="0" anchor="b">
                    <a:lnL>
                      <a:noFill/>
                    </a:lnL>
                    <a:lnR>
                      <a:noFill/>
                    </a:lnR>
                    <a:lnT>
                      <a:noFill/>
                    </a:lnT>
                    <a:lnB>
                      <a:noFill/>
                    </a:lnB>
                  </a:tcPr>
                </a:tc>
                <a:tc>
                  <a:txBody>
                    <a:bodyPr/>
                    <a:lstStyle/>
                    <a:p>
                      <a:pPr marL="0" marR="0" algn="r">
                        <a:spcBef>
                          <a:spcPts val="0"/>
                        </a:spcBef>
                        <a:spcAft>
                          <a:spcPts val="0"/>
                        </a:spcAft>
                      </a:pPr>
                      <a:endParaRPr lang="en-US" sz="2000" dirty="0">
                        <a:latin typeface="+mn-lt"/>
                        <a:ea typeface="Times New Roman"/>
                        <a:cs typeface="Times New Roman"/>
                      </a:endParaRPr>
                    </a:p>
                  </a:txBody>
                  <a:tcPr marL="68580" marR="68580" marT="0" marB="0" anchor="b">
                    <a:lnL>
                      <a:noFill/>
                    </a:lnL>
                    <a:lnR>
                      <a:noFill/>
                    </a:lnR>
                    <a:lnT>
                      <a:noFill/>
                    </a:lnT>
                    <a:lnB>
                      <a:noFill/>
                    </a:lnB>
                  </a:tcPr>
                </a:tc>
                <a:tc>
                  <a:txBody>
                    <a:bodyPr/>
                    <a:lstStyle/>
                    <a:p>
                      <a:pPr marL="0" marR="0">
                        <a:spcBef>
                          <a:spcPts val="0"/>
                        </a:spcBef>
                        <a:spcAft>
                          <a:spcPts val="0"/>
                        </a:spcAft>
                      </a:pPr>
                      <a:endParaRPr lang="en-US" sz="2000">
                        <a:latin typeface="+mn-lt"/>
                        <a:ea typeface="Times New Roman"/>
                        <a:cs typeface="Times New Roman"/>
                      </a:endParaRPr>
                    </a:p>
                  </a:txBody>
                  <a:tcPr marL="68580" marR="68580" marT="0" marB="0" anchor="b">
                    <a:lnL>
                      <a:noFill/>
                    </a:lnL>
                    <a:lnR>
                      <a:noFill/>
                    </a:lnR>
                    <a:lnT>
                      <a:noFill/>
                    </a:lnT>
                    <a:lnB>
                      <a:noFill/>
                    </a:lnB>
                  </a:tcPr>
                </a:tc>
              </a:tr>
              <a:tr h="465282">
                <a:tc>
                  <a:txBody>
                    <a:bodyPr/>
                    <a:lstStyle/>
                    <a:p>
                      <a:pPr marL="0" marR="0">
                        <a:spcBef>
                          <a:spcPts val="0"/>
                        </a:spcBef>
                        <a:spcAft>
                          <a:spcPts val="0"/>
                        </a:spcAft>
                      </a:pPr>
                      <a:r>
                        <a:rPr lang="en-US" sz="2000">
                          <a:latin typeface="+mn-lt"/>
                          <a:ea typeface="Times New Roman"/>
                          <a:cs typeface="Times New Roman"/>
                        </a:rPr>
                        <a:t>Kasungu</a:t>
                      </a: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000">
                          <a:latin typeface="+mn-lt"/>
                          <a:ea typeface="Times New Roman"/>
                          <a:cs typeface="Times New Roman"/>
                        </a:rPr>
                        <a:t>0.68 </a:t>
                      </a: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000">
                          <a:latin typeface="+mn-lt"/>
                          <a:ea typeface="Times New Roman"/>
                          <a:cs typeface="Times New Roman"/>
                        </a:rPr>
                        <a:t>0.74 </a:t>
                      </a: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000" dirty="0">
                          <a:latin typeface="+mn-lt"/>
                          <a:ea typeface="Times New Roman"/>
                          <a:cs typeface="Times New Roman"/>
                        </a:rPr>
                        <a:t>0.84 </a:t>
                      </a:r>
                    </a:p>
                  </a:txBody>
                  <a:tcPr marL="68580" marR="68580" marT="0" marB="0" anchor="b">
                    <a:lnL>
                      <a:noFill/>
                    </a:lnL>
                    <a:lnR>
                      <a:noFill/>
                    </a:lnR>
                    <a:lnT>
                      <a:noFill/>
                    </a:lnT>
                    <a:lnB>
                      <a:noFill/>
                    </a:lnB>
                  </a:tcPr>
                </a:tc>
                <a:tc>
                  <a:txBody>
                    <a:bodyPr/>
                    <a:lstStyle/>
                    <a:p>
                      <a:pPr marL="0" marR="0" algn="r">
                        <a:spcBef>
                          <a:spcPts val="0"/>
                        </a:spcBef>
                        <a:spcAft>
                          <a:spcPts val="0"/>
                        </a:spcAft>
                      </a:pPr>
                      <a:endParaRPr lang="en-US" sz="2000" dirty="0">
                        <a:latin typeface="+mn-lt"/>
                        <a:ea typeface="Times New Roman"/>
                        <a:cs typeface="Times New Roman"/>
                      </a:endParaRPr>
                    </a:p>
                  </a:txBody>
                  <a:tcPr marL="68580" marR="68580" marT="0" marB="0" anchor="b">
                    <a:lnL>
                      <a:noFill/>
                    </a:lnL>
                    <a:lnR>
                      <a:noFill/>
                    </a:lnR>
                    <a:lnT>
                      <a:noFill/>
                    </a:lnT>
                    <a:lnB>
                      <a:noFill/>
                    </a:lnB>
                  </a:tcPr>
                </a:tc>
              </a:tr>
              <a:tr h="501073">
                <a:tc>
                  <a:txBody>
                    <a:bodyPr/>
                    <a:lstStyle/>
                    <a:p>
                      <a:pPr marL="0" marR="0">
                        <a:spcBef>
                          <a:spcPts val="0"/>
                        </a:spcBef>
                        <a:spcAft>
                          <a:spcPts val="0"/>
                        </a:spcAft>
                      </a:pPr>
                      <a:r>
                        <a:rPr lang="en-US" sz="2000">
                          <a:latin typeface="+mn-lt"/>
                          <a:ea typeface="Times New Roman"/>
                          <a:cs typeface="Times New Roman"/>
                        </a:rPr>
                        <a:t>Mchinji</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a:latin typeface="+mn-lt"/>
                          <a:ea typeface="Times New Roman"/>
                          <a:cs typeface="Times New Roman"/>
                        </a:rPr>
                        <a:t>0.80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a:latin typeface="+mn-lt"/>
                          <a:ea typeface="Times New Roman"/>
                          <a:cs typeface="Times New Roman"/>
                        </a:rPr>
                        <a:t>0.83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dirty="0">
                          <a:latin typeface="+mn-lt"/>
                          <a:ea typeface="Times New Roman"/>
                          <a:cs typeface="Times New Roman"/>
                        </a:rPr>
                        <a:t>0.79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dirty="0">
                          <a:latin typeface="+mn-lt"/>
                          <a:ea typeface="Times New Roman"/>
                          <a:cs typeface="Times New Roman"/>
                        </a:rPr>
                        <a:t>0.77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447800" y="6553200"/>
            <a:ext cx="5105400" cy="338554"/>
          </a:xfrm>
          <a:prstGeom prst="rect">
            <a:avLst/>
          </a:prstGeom>
          <a:noFill/>
        </p:spPr>
        <p:txBody>
          <a:bodyPr wrap="square" rtlCol="0">
            <a:spAutoFit/>
          </a:bodyPr>
          <a:lstStyle/>
          <a:p>
            <a:r>
              <a:rPr lang="en-US" sz="1600" b="1" dirty="0" smtClean="0"/>
              <a:t>Source: Barrett (2009), MIFIRA</a:t>
            </a:r>
            <a:endParaRPr lang="en-US" sz="1600" b="1" dirty="0"/>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12</a:t>
            </a:fld>
            <a:endParaRPr lang="en-US"/>
          </a:p>
        </p:txBody>
      </p:sp>
      <p:sp>
        <p:nvSpPr>
          <p:cNvPr id="26" name="TextBox 25"/>
          <p:cNvSpPr txBox="1"/>
          <p:nvPr/>
        </p:nvSpPr>
        <p:spPr>
          <a:xfrm>
            <a:off x="228600" y="1066800"/>
            <a:ext cx="8610600" cy="4832092"/>
          </a:xfrm>
          <a:prstGeom prst="rect">
            <a:avLst/>
          </a:prstGeom>
          <a:noFill/>
        </p:spPr>
        <p:txBody>
          <a:bodyPr wrap="square" rtlCol="0">
            <a:spAutoFit/>
          </a:bodyPr>
          <a:lstStyle/>
          <a:p>
            <a:r>
              <a:rPr lang="en-US" sz="2800" b="1" u="sng" dirty="0" smtClean="0"/>
              <a:t>A multivariate regression approach</a:t>
            </a:r>
          </a:p>
          <a:p>
            <a:endParaRPr lang="en-US" sz="2800" dirty="0" smtClean="0"/>
          </a:p>
          <a:p>
            <a:endParaRPr lang="en-US" sz="2800" dirty="0" smtClean="0"/>
          </a:p>
          <a:p>
            <a:endParaRPr lang="en-US" sz="2800" dirty="0" smtClean="0"/>
          </a:p>
          <a:p>
            <a:endParaRPr lang="en-US" sz="2800" dirty="0" smtClean="0"/>
          </a:p>
          <a:p>
            <a:r>
              <a:rPr lang="en-US" sz="2800" dirty="0" smtClean="0"/>
              <a:t>λ = partial correlation b/n  p</a:t>
            </a:r>
            <a:r>
              <a:rPr lang="en-US" sz="2800" baseline="30000" dirty="0" smtClean="0"/>
              <a:t>1</a:t>
            </a:r>
            <a:r>
              <a:rPr lang="en-US" sz="2800" dirty="0" smtClean="0"/>
              <a:t> and p</a:t>
            </a:r>
            <a:r>
              <a:rPr lang="en-US" sz="2800" baseline="30000" dirty="0" smtClean="0"/>
              <a:t>2 </a:t>
            </a:r>
            <a:r>
              <a:rPr lang="en-US" sz="2800" dirty="0" smtClean="0"/>
              <a:t> controlling for common exogenous factors </a:t>
            </a:r>
          </a:p>
          <a:p>
            <a:endParaRPr lang="en-US" sz="2800" dirty="0" smtClean="0"/>
          </a:p>
          <a:p>
            <a:r>
              <a:rPr lang="en-US" sz="2800" dirty="0" smtClean="0"/>
              <a:t>If 0&lt;λ≈1, then  there is market integration.  </a:t>
            </a:r>
          </a:p>
          <a:p>
            <a:r>
              <a:rPr lang="en-US" sz="2800" dirty="0" smtClean="0"/>
              <a:t> </a:t>
            </a:r>
          </a:p>
          <a:p>
            <a:pPr algn="ctr"/>
            <a:endParaRPr lang="en-US" sz="2800" dirty="0" smtClean="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Spatial Price Analysis</a:t>
            </a: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60400" y="1676400"/>
            <a:ext cx="6350000" cy="1143000"/>
          </a:xfrm>
          <a:prstGeom prst="rect">
            <a:avLst/>
          </a:prstGeom>
          <a:noFill/>
        </p:spPr>
      </p:pic>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13</a:t>
            </a:fld>
            <a:endParaRPr lang="en-US"/>
          </a:p>
        </p:txBody>
      </p:sp>
      <p:sp>
        <p:nvSpPr>
          <p:cNvPr id="26" name="TextBox 25"/>
          <p:cNvSpPr txBox="1"/>
          <p:nvPr/>
        </p:nvSpPr>
        <p:spPr>
          <a:xfrm>
            <a:off x="228600" y="1066800"/>
            <a:ext cx="8610600" cy="3539430"/>
          </a:xfrm>
          <a:prstGeom prst="rect">
            <a:avLst/>
          </a:prstGeom>
          <a:noFill/>
        </p:spPr>
        <p:txBody>
          <a:bodyPr wrap="square" rtlCol="0">
            <a:spAutoFit/>
          </a:bodyPr>
          <a:lstStyle/>
          <a:p>
            <a:r>
              <a:rPr lang="en-US" sz="2800" b="1" u="sng" dirty="0" smtClean="0"/>
              <a:t>Limitations to using price </a:t>
            </a:r>
            <a:r>
              <a:rPr lang="en-US" sz="2800" b="1" u="sng" dirty="0" err="1" smtClean="0"/>
              <a:t>comovement</a:t>
            </a:r>
            <a:r>
              <a:rPr lang="en-US" sz="2800" b="1" u="sng" dirty="0" smtClean="0"/>
              <a:t> analytic</a:t>
            </a:r>
          </a:p>
          <a:p>
            <a:r>
              <a:rPr lang="en-US" sz="2800" dirty="0" smtClean="0"/>
              <a:t>Simple spatial price analysis must be interpreted with caution.  This is especially true when:</a:t>
            </a:r>
          </a:p>
          <a:p>
            <a:endParaRPr lang="en-US" sz="2800" dirty="0" smtClean="0"/>
          </a:p>
          <a:p>
            <a:r>
              <a:rPr lang="en-US" sz="2800" dirty="0" smtClean="0"/>
              <a:t>- trade flows are discontinuous (as w/ “flow reversals”).</a:t>
            </a:r>
          </a:p>
          <a:p>
            <a:r>
              <a:rPr lang="en-US" sz="2800" dirty="0" smtClean="0"/>
              <a:t> </a:t>
            </a:r>
          </a:p>
          <a:p>
            <a:r>
              <a:rPr lang="en-US" sz="2800" dirty="0" smtClean="0"/>
              <a:t>- the costs of spatial arbitrage change significantly (and non-randomly) over time.</a:t>
            </a:r>
            <a:endParaRPr lang="en-US" sz="2800" dirty="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Spatial Price Analysis</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14</a:t>
            </a:fld>
            <a:endParaRPr lang="en-US"/>
          </a:p>
        </p:txBody>
      </p:sp>
      <p:sp>
        <p:nvSpPr>
          <p:cNvPr id="26" name="TextBox 25"/>
          <p:cNvSpPr txBox="1"/>
          <p:nvPr/>
        </p:nvSpPr>
        <p:spPr>
          <a:xfrm>
            <a:off x="228600" y="1066800"/>
            <a:ext cx="8610600" cy="3539430"/>
          </a:xfrm>
          <a:prstGeom prst="rect">
            <a:avLst/>
          </a:prstGeom>
          <a:noFill/>
        </p:spPr>
        <p:txBody>
          <a:bodyPr wrap="square" rtlCol="0">
            <a:spAutoFit/>
          </a:bodyPr>
          <a:lstStyle/>
          <a:p>
            <a:r>
              <a:rPr lang="en-US" sz="2800" b="1" u="sng" dirty="0" smtClean="0"/>
              <a:t>Parity Bounds Model</a:t>
            </a:r>
          </a:p>
          <a:p>
            <a:r>
              <a:rPr lang="en-US" sz="2800" dirty="0" smtClean="0"/>
              <a:t>Statistically estimates how frequently prices consistent with: (</a:t>
            </a:r>
            <a:r>
              <a:rPr lang="en-US" sz="2800" dirty="0" err="1" smtClean="0"/>
              <a:t>i</a:t>
            </a:r>
            <a:r>
              <a:rPr lang="en-US" sz="2800" dirty="0" smtClean="0"/>
              <a:t>) market integration under spatial equilibrium</a:t>
            </a:r>
          </a:p>
          <a:p>
            <a:r>
              <a:rPr lang="en-US" sz="2800" dirty="0" smtClean="0"/>
              <a:t>(ii) market segmentation in equilibrium</a:t>
            </a:r>
          </a:p>
          <a:p>
            <a:r>
              <a:rPr lang="en-US" sz="2800" dirty="0" smtClean="0"/>
              <a:t>(iii) market disequilibrium</a:t>
            </a:r>
          </a:p>
          <a:p>
            <a:endParaRPr lang="en-US" sz="2800" dirty="0" smtClean="0"/>
          </a:p>
          <a:p>
            <a:r>
              <a:rPr lang="en-US" sz="2800" dirty="0" smtClean="0"/>
              <a:t>Typically beyond the capacity of MIFIRA analysts due to data, computational and time constraints.  </a:t>
            </a:r>
          </a:p>
        </p:txBody>
      </p:sp>
      <p:sp>
        <p:nvSpPr>
          <p:cNvPr id="27" name="Rectangle 1"/>
          <p:cNvSpPr txBox="1">
            <a:spLocks noChangeArrowheads="1"/>
          </p:cNvSpPr>
          <p:nvPr/>
        </p:nvSpPr>
        <p:spPr>
          <a:xfrm>
            <a:off x="152400" y="228600"/>
            <a:ext cx="85344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Parity Bounds Model (supplementary)</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15</a:t>
            </a:fld>
            <a:endParaRPr lang="en-US"/>
          </a:p>
        </p:txBody>
      </p:sp>
      <p:sp>
        <p:nvSpPr>
          <p:cNvPr id="26" name="TextBox 25"/>
          <p:cNvSpPr txBox="1"/>
          <p:nvPr/>
        </p:nvSpPr>
        <p:spPr>
          <a:xfrm>
            <a:off x="228600" y="1066800"/>
            <a:ext cx="8610600" cy="5262979"/>
          </a:xfrm>
          <a:prstGeom prst="rect">
            <a:avLst/>
          </a:prstGeom>
          <a:noFill/>
        </p:spPr>
        <p:txBody>
          <a:bodyPr wrap="square" rtlCol="0">
            <a:spAutoFit/>
          </a:bodyPr>
          <a:lstStyle/>
          <a:p>
            <a:r>
              <a:rPr lang="en-US" sz="2800" b="1" u="sng" dirty="0" smtClean="0"/>
              <a:t>Parity Bounds Model</a:t>
            </a:r>
          </a:p>
          <a:p>
            <a:r>
              <a:rPr lang="en-US" sz="2800" dirty="0" smtClean="0"/>
              <a:t>Example from Moser et al. (</a:t>
            </a:r>
            <a:r>
              <a:rPr lang="en-US" sz="2800" i="1" dirty="0" smtClean="0"/>
              <a:t>Agricultural Economics </a:t>
            </a:r>
            <a:r>
              <a:rPr lang="en-US" sz="2800" dirty="0" smtClean="0"/>
              <a:t>2009):</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u="sng" dirty="0" smtClean="0"/>
              <a:t>Some points worth noting:</a:t>
            </a:r>
          </a:p>
          <a:p>
            <a:pPr marL="514350" indent="-514350">
              <a:buAutoNum type="arabicParenR"/>
            </a:pPr>
            <a:r>
              <a:rPr lang="en-US" sz="2800" dirty="0" smtClean="0"/>
              <a:t>Market integration can vary dramatically across scales, depending on the distances and the nature of local competition among traders.  </a:t>
            </a:r>
          </a:p>
          <a:p>
            <a:pPr marL="514350" indent="-514350">
              <a:buAutoNum type="arabicParenR"/>
            </a:pPr>
            <a:r>
              <a:rPr lang="en-US" sz="2800" dirty="0" smtClean="0"/>
              <a:t>Look for geographic heterogeneity in </a:t>
            </a:r>
            <a:r>
              <a:rPr lang="en-US" sz="2800" dirty="0" err="1" smtClean="0"/>
              <a:t>mkt</a:t>
            </a:r>
            <a:r>
              <a:rPr lang="en-US" sz="2800" dirty="0" smtClean="0"/>
              <a:t> integration.</a:t>
            </a:r>
            <a:endParaRPr lang="en-US" sz="2800" dirty="0"/>
          </a:p>
        </p:txBody>
      </p:sp>
      <p:sp>
        <p:nvSpPr>
          <p:cNvPr id="27" name="Rectangle 1"/>
          <p:cNvSpPr txBox="1">
            <a:spLocks noChangeArrowheads="1"/>
          </p:cNvSpPr>
          <p:nvPr/>
        </p:nvSpPr>
        <p:spPr>
          <a:xfrm>
            <a:off x="152400" y="228600"/>
            <a:ext cx="85344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Parity Bounds Model (supplementary)</a:t>
            </a:r>
          </a:p>
        </p:txBody>
      </p:sp>
      <p:pic>
        <p:nvPicPr>
          <p:cNvPr id="35842" name="Picture 2"/>
          <p:cNvPicPr>
            <a:picLocks noChangeAspect="1" noChangeArrowheads="1"/>
          </p:cNvPicPr>
          <p:nvPr/>
        </p:nvPicPr>
        <p:blipFill>
          <a:blip r:embed="rId2"/>
          <a:srcRect/>
          <a:stretch>
            <a:fillRect/>
          </a:stretch>
        </p:blipFill>
        <p:spPr bwMode="auto">
          <a:xfrm>
            <a:off x="-228600" y="1905000"/>
            <a:ext cx="8853990" cy="2012950"/>
          </a:xfrm>
          <a:prstGeom prst="rect">
            <a:avLst/>
          </a:prstGeom>
          <a:noFill/>
          <a:ln w="9525">
            <a:noFill/>
            <a:miter lim="800000"/>
            <a:headEnd/>
            <a:tailEnd/>
          </a:ln>
          <a:effectLst/>
        </p:spPr>
      </p:pic>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Market integration</a:t>
            </a:r>
          </a:p>
        </p:txBody>
      </p:sp>
      <p:sp>
        <p:nvSpPr>
          <p:cNvPr id="16387" name="Rectangle 2"/>
          <p:cNvSpPr>
            <a:spLocks noGrp="1" noChangeArrowheads="1"/>
          </p:cNvSpPr>
          <p:nvPr>
            <p:ph type="body" idx="1"/>
          </p:nvPr>
        </p:nvSpPr>
        <p:spPr>
          <a:xfrm>
            <a:off x="304800" y="1295400"/>
            <a:ext cx="8458200" cy="5562600"/>
          </a:xfrm>
        </p:spPr>
        <p:txBody>
          <a:bodyPr rIns="132080"/>
          <a:lstStyle/>
          <a:p>
            <a:pPr eaLnBrk="1" hangingPunct="1">
              <a:lnSpc>
                <a:spcPct val="90000"/>
              </a:lnSpc>
              <a:buClr>
                <a:srgbClr val="000000"/>
              </a:buClr>
            </a:pPr>
            <a:r>
              <a:rPr lang="en-US" sz="2800" dirty="0" smtClean="0"/>
              <a:t>For those with less familiarity with price analysis techniques, review monitoring and analyzing data documentation from LRP Learning Alliance.</a:t>
            </a:r>
          </a:p>
          <a:p>
            <a:pPr lvl="1"/>
            <a:r>
              <a:rPr lang="en-US" sz="2000" dirty="0"/>
              <a:t>Lentz, E.C. (2011) “LRP: Monitoring and Analyzing Data 25 March 2011.doc”. Draft. </a:t>
            </a:r>
          </a:p>
          <a:p>
            <a:pPr lvl="1"/>
            <a:r>
              <a:rPr lang="en-US" sz="2000" dirty="0"/>
              <a:t>Lentz, E.C. (2011) “Lentz 11 LRP Price Analysis - How Prices </a:t>
            </a:r>
            <a:r>
              <a:rPr lang="en-US" sz="2000" dirty="0" err="1"/>
              <a:t>Change.ppt</a:t>
            </a:r>
            <a:r>
              <a:rPr lang="en-US" sz="2000" dirty="0"/>
              <a:t>” Draft. </a:t>
            </a:r>
          </a:p>
          <a:p>
            <a:pPr lvl="1"/>
            <a:r>
              <a:rPr lang="en-US" sz="2000" dirty="0"/>
              <a:t>Lentz, E.C. (2011) “Lentz 12 LRP Price Analysis – Approaches to </a:t>
            </a:r>
            <a:r>
              <a:rPr lang="en-US" sz="2000" dirty="0" err="1"/>
              <a:t>Analysis.ppt</a:t>
            </a:r>
            <a:r>
              <a:rPr lang="en-US" sz="2000" dirty="0"/>
              <a:t>” Draft. </a:t>
            </a:r>
            <a:endParaRPr lang="en-US" sz="2000" dirty="0" smtClean="0"/>
          </a:p>
          <a:p>
            <a:r>
              <a:rPr lang="en-US" sz="2400" dirty="0"/>
              <a:t>T</a:t>
            </a:r>
            <a:r>
              <a:rPr lang="en-US" sz="2400" dirty="0" smtClean="0"/>
              <a:t>he </a:t>
            </a:r>
            <a:r>
              <a:rPr lang="en-US" sz="2400" dirty="0"/>
              <a:t>spreadsheet “Maize Kenya price series </a:t>
            </a:r>
            <a:r>
              <a:rPr lang="en-US" sz="2400" dirty="0" err="1"/>
              <a:t>detrend</a:t>
            </a:r>
            <a:r>
              <a:rPr lang="en-US" sz="2400" dirty="0"/>
              <a:t> and </a:t>
            </a:r>
            <a:r>
              <a:rPr lang="en-US" sz="2400" dirty="0" err="1"/>
              <a:t>deseasonalize.xls</a:t>
            </a:r>
            <a:r>
              <a:rPr lang="en-US" sz="2400" dirty="0"/>
              <a:t>” works through an example of how to deflate, </a:t>
            </a:r>
            <a:r>
              <a:rPr lang="en-US" sz="2400" dirty="0" err="1"/>
              <a:t>deseaonsalize</a:t>
            </a:r>
            <a:r>
              <a:rPr lang="en-US" sz="2400" dirty="0"/>
              <a:t>, and then correlate historical maize price series across several </a:t>
            </a:r>
            <a:r>
              <a:rPr lang="en-US" sz="2400" dirty="0" smtClean="0"/>
              <a:t>markets in Kenya </a:t>
            </a:r>
            <a:endParaRPr lang="en-US" sz="2400" dirty="0"/>
          </a:p>
          <a:p>
            <a:pPr eaLnBrk="1" hangingPunct="1">
              <a:lnSpc>
                <a:spcPct val="90000"/>
              </a:lnSpc>
              <a:buClr>
                <a:srgbClr val="000000"/>
              </a:buClr>
            </a:pPr>
            <a:endParaRPr lang="en-US" sz="1600" dirty="0" smtClean="0"/>
          </a:p>
        </p:txBody>
      </p:sp>
      <p:sp>
        <p:nvSpPr>
          <p:cNvPr id="4" name="Text Box 3"/>
          <p:cNvSpPr txBox="1">
            <a:spLocks noGrp="1" noChangeArrowheads="1"/>
          </p:cNvSpPr>
          <p:nvPr>
            <p:ph type="sldNum" sz="quarter" idx="4294967295"/>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2</a:t>
            </a:fld>
            <a:endParaRPr lang="en-US"/>
          </a:p>
        </p:txBody>
      </p:sp>
    </p:spTree>
    <p:extLst>
      <p:ext uri="{BB962C8B-B14F-4D97-AF65-F5344CB8AC3E}">
        <p14:creationId xmlns:p14="http://schemas.microsoft.com/office/powerpoint/2010/main" val="22328904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Market integration</a:t>
            </a:r>
          </a:p>
        </p:txBody>
      </p:sp>
      <p:sp>
        <p:nvSpPr>
          <p:cNvPr id="16387" name="Rectangle 2"/>
          <p:cNvSpPr>
            <a:spLocks noGrp="1" noChangeArrowheads="1"/>
          </p:cNvSpPr>
          <p:nvPr>
            <p:ph type="body" idx="1"/>
          </p:nvPr>
        </p:nvSpPr>
        <p:spPr>
          <a:xfrm>
            <a:off x="304800" y="1295400"/>
            <a:ext cx="8458200" cy="5562600"/>
          </a:xfrm>
        </p:spPr>
        <p:txBody>
          <a:bodyPr rIns="132080"/>
          <a:lstStyle/>
          <a:p>
            <a:pPr eaLnBrk="1" hangingPunct="1">
              <a:lnSpc>
                <a:spcPct val="90000"/>
              </a:lnSpc>
              <a:buClr>
                <a:srgbClr val="000000"/>
              </a:buClr>
            </a:pPr>
            <a:r>
              <a:rPr lang="en-US" sz="2800" dirty="0" smtClean="0"/>
              <a:t>Core question: how price elastic is supply and thus how much (unintended) price change might result from food security interventions?</a:t>
            </a:r>
          </a:p>
          <a:p>
            <a:pPr eaLnBrk="1" hangingPunct="1">
              <a:lnSpc>
                <a:spcPct val="90000"/>
              </a:lnSpc>
              <a:buClr>
                <a:srgbClr val="000000"/>
              </a:buClr>
            </a:pPr>
            <a:r>
              <a:rPr lang="en-US" sz="2800" dirty="0" smtClean="0"/>
              <a:t>Need to establish degree of spatial market integration.  Main method: study patterns of price co-movement.   </a:t>
            </a:r>
          </a:p>
          <a:p>
            <a:pPr lvl="1" eaLnBrk="1" hangingPunct="1">
              <a:lnSpc>
                <a:spcPct val="90000"/>
              </a:lnSpc>
              <a:buClr>
                <a:srgbClr val="000000"/>
              </a:buClr>
            </a:pPr>
            <a:r>
              <a:rPr lang="en-US" sz="2400" dirty="0" smtClean="0"/>
              <a:t>Prices that vary independently signal segmented markets (one market’s equilibrium is within the price band created by the central market price and transactions costs).  </a:t>
            </a:r>
          </a:p>
          <a:p>
            <a:pPr lvl="1" eaLnBrk="1" hangingPunct="1">
              <a:lnSpc>
                <a:spcPct val="90000"/>
              </a:lnSpc>
              <a:buClr>
                <a:srgbClr val="000000"/>
              </a:buClr>
            </a:pPr>
            <a:r>
              <a:rPr lang="en-US" sz="2400" dirty="0" smtClean="0"/>
              <a:t>Prices should co-move (roughly one-for-one) in markets that are integrated (price bands are binding).</a:t>
            </a:r>
            <a:endParaRPr lang="en-US" sz="1600" dirty="0" smtClean="0"/>
          </a:p>
        </p:txBody>
      </p:sp>
      <p:sp>
        <p:nvSpPr>
          <p:cNvPr id="4" name="Text Box 3"/>
          <p:cNvSpPr txBox="1">
            <a:spLocks noGrp="1" noChangeArrowheads="1"/>
          </p:cNvSpPr>
          <p:nvPr>
            <p:ph type="sldNum" sz="quarter" idx="4294967295"/>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3</a:t>
            </a:fld>
            <a:endParaRPr lang="en-US"/>
          </a:p>
        </p:txBody>
      </p:sp>
    </p:spTree>
    <p:extLst>
      <p:ext uri="{BB962C8B-B14F-4D97-AF65-F5344CB8AC3E}">
        <p14:creationId xmlns:p14="http://schemas.microsoft.com/office/powerpoint/2010/main" val="15168771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304800" y="1295400"/>
            <a:ext cx="8458200" cy="5562600"/>
          </a:xfrm>
        </p:spPr>
        <p:txBody>
          <a:bodyPr rIns="132080"/>
          <a:lstStyle/>
          <a:p>
            <a:pPr>
              <a:buNone/>
            </a:pPr>
            <a:r>
              <a:rPr lang="en-US" sz="2800" dirty="0" smtClean="0"/>
              <a:t>MIFIRA questions we address:</a:t>
            </a:r>
          </a:p>
          <a:p>
            <a:pPr>
              <a:buNone/>
            </a:pPr>
            <a:r>
              <a:rPr lang="en-US" sz="2800" dirty="0" smtClean="0"/>
              <a:t>1c. How much additional food will traders supply at or near current costs?</a:t>
            </a:r>
          </a:p>
          <a:p>
            <a:pPr>
              <a:buNone/>
            </a:pPr>
            <a:r>
              <a:rPr lang="en-US" sz="2800" dirty="0" smtClean="0"/>
              <a:t> </a:t>
            </a:r>
          </a:p>
          <a:p>
            <a:pPr>
              <a:buNone/>
            </a:pPr>
            <a:r>
              <a:rPr lang="en-US" sz="2800" dirty="0" smtClean="0"/>
              <a:t>2a. Where are viable prospective source markets?</a:t>
            </a:r>
          </a:p>
          <a:p>
            <a:pPr>
              <a:buNone/>
            </a:pPr>
            <a:r>
              <a:rPr lang="en-US" sz="2800" dirty="0" smtClean="0"/>
              <a:t> </a:t>
            </a:r>
          </a:p>
          <a:p>
            <a:pPr>
              <a:buNone/>
            </a:pPr>
            <a:r>
              <a:rPr lang="en-US" sz="2800" dirty="0" smtClean="0"/>
              <a:t>2b. Will agency purchases drive up food prices excessively in source markets? </a:t>
            </a:r>
          </a:p>
          <a:p>
            <a:pPr>
              <a:buNone/>
            </a:pPr>
            <a:endParaRPr lang="en-US" sz="2800" dirty="0" smtClean="0"/>
          </a:p>
          <a:p>
            <a:pPr>
              <a:buNone/>
            </a:pPr>
            <a:r>
              <a:rPr lang="en-US" sz="2800" dirty="0" smtClean="0"/>
              <a:t>2c. Will local or regional purchases affect producer prices differently than transoceanic shipments? </a:t>
            </a:r>
          </a:p>
          <a:p>
            <a:pPr eaLnBrk="1" hangingPunct="1">
              <a:lnSpc>
                <a:spcPct val="90000"/>
              </a:lnSpc>
              <a:buClr>
                <a:srgbClr val="000000"/>
              </a:buClr>
              <a:buNone/>
            </a:pPr>
            <a:endParaRPr lang="en-US" sz="2000" dirty="0" smtClean="0"/>
          </a:p>
        </p:txBody>
      </p:sp>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Supply Responsiveness</a:t>
            </a:r>
          </a:p>
        </p:txBody>
      </p:sp>
      <p:sp>
        <p:nvSpPr>
          <p:cNvPr id="4" name="Text Box 3"/>
          <p:cNvSpPr txBox="1">
            <a:spLocks noGrp="1" noChangeArrowheads="1"/>
          </p:cNvSpPr>
          <p:nvPr>
            <p:ph type="sldNum" sz="quarter" idx="4294967295"/>
          </p:nvPr>
        </p:nvSpPr>
        <p:spPr bwMode="auto">
          <a:xfrm>
            <a:off x="8394700" y="65659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Why market integration?</a:t>
            </a:r>
          </a:p>
        </p:txBody>
      </p:sp>
      <p:sp>
        <p:nvSpPr>
          <p:cNvPr id="16387" name="Rectangle 2"/>
          <p:cNvSpPr>
            <a:spLocks noGrp="1" noChangeArrowheads="1"/>
          </p:cNvSpPr>
          <p:nvPr>
            <p:ph type="body" idx="1"/>
          </p:nvPr>
        </p:nvSpPr>
        <p:spPr>
          <a:xfrm>
            <a:off x="304800" y="1295400"/>
            <a:ext cx="8458200" cy="5562600"/>
          </a:xfrm>
        </p:spPr>
        <p:txBody>
          <a:bodyPr rIns="132080"/>
          <a:lstStyle/>
          <a:p>
            <a:pPr marL="0" indent="0">
              <a:buNone/>
            </a:pPr>
            <a:r>
              <a:rPr lang="en-US" sz="2800" dirty="0" smtClean="0"/>
              <a:t>Need to understand how well integrated local market is with external markets in order to predict supply response and price changes post-intervention.</a:t>
            </a:r>
          </a:p>
          <a:p>
            <a:pPr eaLnBrk="1" hangingPunct="1">
              <a:lnSpc>
                <a:spcPct val="90000"/>
              </a:lnSpc>
              <a:buClr>
                <a:srgbClr val="000000"/>
              </a:buClr>
              <a:buNone/>
            </a:pPr>
            <a:endParaRPr lang="en-US" sz="2000" dirty="0" smtClean="0"/>
          </a:p>
        </p:txBody>
      </p:sp>
      <p:grpSp>
        <p:nvGrpSpPr>
          <p:cNvPr id="1027" name="Group 3"/>
          <p:cNvGrpSpPr>
            <a:grpSpLocks noChangeAspect="1"/>
          </p:cNvGrpSpPr>
          <p:nvPr/>
        </p:nvGrpSpPr>
        <p:grpSpPr bwMode="auto">
          <a:xfrm>
            <a:off x="1408667" y="2819400"/>
            <a:ext cx="6287533" cy="3848613"/>
            <a:chOff x="3375" y="1325"/>
            <a:chExt cx="5718" cy="3502"/>
          </a:xfrm>
        </p:grpSpPr>
        <p:sp>
          <p:nvSpPr>
            <p:cNvPr id="1031" name="Text Box 7"/>
            <p:cNvSpPr txBox="1">
              <a:spLocks noChangeArrowheads="1"/>
            </p:cNvSpPr>
            <p:nvPr/>
          </p:nvSpPr>
          <p:spPr bwMode="auto">
            <a:xfrm>
              <a:off x="3508" y="1688"/>
              <a:ext cx="743" cy="50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rPr>
                <a:t>Price</a:t>
              </a:r>
              <a:endParaRPr kumimoji="0" lang="en-US" sz="2000" b="1" i="0" u="none" strike="noStrike" cap="none" normalizeH="0" baseline="0" smtClean="0">
                <a:ln>
                  <a:noFill/>
                </a:ln>
                <a:solidFill>
                  <a:schemeClr val="tx1"/>
                </a:solidFill>
                <a:effectLst/>
                <a:latin typeface="Arial" pitchFamily="34" charset="0"/>
              </a:endParaRPr>
            </a:p>
          </p:txBody>
        </p:sp>
        <p:sp>
          <p:nvSpPr>
            <p:cNvPr id="1032" name="Text Box 8"/>
            <p:cNvSpPr txBox="1">
              <a:spLocks noChangeArrowheads="1"/>
            </p:cNvSpPr>
            <p:nvPr/>
          </p:nvSpPr>
          <p:spPr bwMode="auto">
            <a:xfrm>
              <a:off x="7933" y="4105"/>
              <a:ext cx="1160" cy="50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rPr>
                <a:t>Quantity</a:t>
              </a:r>
              <a:endParaRPr kumimoji="0" lang="en-US" sz="2000" b="1" i="0" u="none" strike="noStrike" cap="none" normalizeH="0" baseline="0" smtClean="0">
                <a:ln>
                  <a:noFill/>
                </a:ln>
                <a:solidFill>
                  <a:schemeClr val="tx1"/>
                </a:solidFill>
                <a:effectLst/>
                <a:latin typeface="Arial" pitchFamily="34" charset="0"/>
              </a:endParaRPr>
            </a:p>
          </p:txBody>
        </p:sp>
        <p:sp>
          <p:nvSpPr>
            <p:cNvPr id="1036" name="Text Box 12"/>
            <p:cNvSpPr txBox="1">
              <a:spLocks noChangeArrowheads="1"/>
            </p:cNvSpPr>
            <p:nvPr/>
          </p:nvSpPr>
          <p:spPr bwMode="auto">
            <a:xfrm>
              <a:off x="6075" y="1480"/>
              <a:ext cx="741" cy="50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rPr>
                <a:t>S</a:t>
              </a:r>
              <a:r>
                <a:rPr kumimoji="0" lang="en-US" sz="2000" b="1" i="0" u="none" strike="noStrike" cap="none" normalizeH="0" baseline="30000" smtClean="0">
                  <a:ln>
                    <a:noFill/>
                  </a:ln>
                  <a:solidFill>
                    <a:schemeClr val="tx1"/>
                  </a:solidFill>
                  <a:effectLst/>
                  <a:latin typeface="Calibri" pitchFamily="34" charset="0"/>
                </a:rPr>
                <a:t>local</a:t>
              </a:r>
              <a:endParaRPr kumimoji="0" lang="en-US" sz="2000" b="1" i="0" u="none" strike="noStrike" cap="none" normalizeH="0" baseline="0" smtClean="0">
                <a:ln>
                  <a:noFill/>
                </a:ln>
                <a:solidFill>
                  <a:schemeClr val="tx1"/>
                </a:solidFill>
                <a:effectLst/>
                <a:latin typeface="Arial" pitchFamily="34" charset="0"/>
              </a:endParaRPr>
            </a:p>
          </p:txBody>
        </p:sp>
        <p:sp>
          <p:nvSpPr>
            <p:cNvPr id="1037" name="Text Box 13"/>
            <p:cNvSpPr txBox="1">
              <a:spLocks noChangeArrowheads="1"/>
            </p:cNvSpPr>
            <p:nvPr/>
          </p:nvSpPr>
          <p:spPr bwMode="auto">
            <a:xfrm>
              <a:off x="6892" y="2888"/>
              <a:ext cx="741" cy="50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rPr>
                <a:t>S</a:t>
              </a:r>
              <a:r>
                <a:rPr kumimoji="0" lang="en-US" sz="2000" b="1" i="0" u="none" strike="noStrike" cap="none" normalizeH="0" baseline="30000" smtClean="0">
                  <a:ln>
                    <a:noFill/>
                  </a:ln>
                  <a:solidFill>
                    <a:schemeClr val="tx1"/>
                  </a:solidFill>
                  <a:effectLst/>
                  <a:latin typeface="Calibri" pitchFamily="34" charset="0"/>
                </a:rPr>
                <a:t>external</a:t>
              </a:r>
              <a:endParaRPr kumimoji="0" lang="en-US" sz="2000" b="1" i="0" u="none" strike="noStrike" cap="none" normalizeH="0" baseline="0" smtClean="0">
                <a:ln>
                  <a:noFill/>
                </a:ln>
                <a:solidFill>
                  <a:schemeClr val="tx1"/>
                </a:solidFill>
                <a:effectLst/>
                <a:latin typeface="Arial" pitchFamily="34" charset="0"/>
              </a:endParaRPr>
            </a:p>
          </p:txBody>
        </p:sp>
        <p:sp>
          <p:nvSpPr>
            <p:cNvPr id="1038" name="Text Box 14"/>
            <p:cNvSpPr txBox="1">
              <a:spLocks noChangeArrowheads="1"/>
            </p:cNvSpPr>
            <p:nvPr/>
          </p:nvSpPr>
          <p:spPr bwMode="auto">
            <a:xfrm>
              <a:off x="6892" y="3813"/>
              <a:ext cx="741" cy="50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rPr>
                <a:t>D</a:t>
              </a:r>
              <a:r>
                <a:rPr kumimoji="0" lang="en-US" sz="2000" b="1" i="0" u="none" strike="noStrike" cap="none" normalizeH="0" baseline="30000" smtClean="0">
                  <a:ln>
                    <a:noFill/>
                  </a:ln>
                  <a:solidFill>
                    <a:schemeClr val="tx1"/>
                  </a:solidFill>
                  <a:effectLst/>
                  <a:latin typeface="Calibri" pitchFamily="34" charset="0"/>
                </a:rPr>
                <a:t>local</a:t>
              </a:r>
              <a:endParaRPr kumimoji="0" lang="en-US" sz="2000" b="1" i="0" u="none" strike="noStrike" cap="none" normalizeH="0" baseline="0" smtClean="0">
                <a:ln>
                  <a:noFill/>
                </a:ln>
                <a:solidFill>
                  <a:schemeClr val="tx1"/>
                </a:solidFill>
                <a:effectLst/>
                <a:latin typeface="Arial" pitchFamily="34" charset="0"/>
              </a:endParaRPr>
            </a:p>
          </p:txBody>
        </p:sp>
        <p:sp>
          <p:nvSpPr>
            <p:cNvPr id="1039" name="Text Box 15"/>
            <p:cNvSpPr txBox="1">
              <a:spLocks noChangeArrowheads="1"/>
            </p:cNvSpPr>
            <p:nvPr/>
          </p:nvSpPr>
          <p:spPr bwMode="auto">
            <a:xfrm>
              <a:off x="3517" y="2380"/>
              <a:ext cx="544" cy="50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rPr>
                <a:t>P</a:t>
              </a:r>
              <a:r>
                <a:rPr kumimoji="0" lang="en-US" sz="2000" b="1" i="0" u="none" strike="noStrike" cap="none" normalizeH="0" baseline="30000" smtClean="0">
                  <a:ln>
                    <a:noFill/>
                  </a:ln>
                  <a:solidFill>
                    <a:schemeClr val="tx1"/>
                  </a:solidFill>
                  <a:effectLst/>
                  <a:latin typeface="Calibri" pitchFamily="34" charset="0"/>
                </a:rPr>
                <a:t>aut</a:t>
              </a:r>
              <a:endParaRPr kumimoji="0" lang="en-US" sz="2000" b="1" i="0" u="none" strike="noStrike" cap="none" normalizeH="0" baseline="0" smtClean="0">
                <a:ln>
                  <a:noFill/>
                </a:ln>
                <a:solidFill>
                  <a:schemeClr val="tx1"/>
                </a:solidFill>
                <a:effectLst/>
                <a:latin typeface="Arial" pitchFamily="34" charset="0"/>
              </a:endParaRPr>
            </a:p>
          </p:txBody>
        </p:sp>
        <p:sp>
          <p:nvSpPr>
            <p:cNvPr id="1040" name="Text Box 16"/>
            <p:cNvSpPr txBox="1">
              <a:spLocks noChangeArrowheads="1"/>
            </p:cNvSpPr>
            <p:nvPr/>
          </p:nvSpPr>
          <p:spPr bwMode="auto">
            <a:xfrm>
              <a:off x="3517" y="2847"/>
              <a:ext cx="544" cy="50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rPr>
                <a:t>P</a:t>
              </a:r>
              <a:r>
                <a:rPr kumimoji="0" lang="en-US" sz="2000" b="1" i="0" u="none" strike="noStrike" cap="none" normalizeH="0" baseline="30000" smtClean="0">
                  <a:ln>
                    <a:noFill/>
                  </a:ln>
                  <a:solidFill>
                    <a:schemeClr val="tx1"/>
                  </a:solidFill>
                  <a:effectLst/>
                  <a:latin typeface="Calibri" pitchFamily="34" charset="0"/>
                </a:rPr>
                <a:t>int</a:t>
              </a:r>
              <a:endParaRPr kumimoji="0" lang="en-US" sz="2000" b="1" i="0" u="none" strike="noStrike" cap="none" normalizeH="0" baseline="0" smtClean="0">
                <a:ln>
                  <a:noFill/>
                </a:ln>
                <a:solidFill>
                  <a:schemeClr val="tx1"/>
                </a:solidFill>
                <a:effectLst/>
                <a:latin typeface="Arial" pitchFamily="34" charset="0"/>
              </a:endParaRPr>
            </a:p>
          </p:txBody>
        </p:sp>
        <p:sp>
          <p:nvSpPr>
            <p:cNvPr id="1028" name="AutoShape 4"/>
            <p:cNvSpPr>
              <a:spLocks noChangeAspect="1" noChangeArrowheads="1"/>
            </p:cNvSpPr>
            <p:nvPr/>
          </p:nvSpPr>
          <p:spPr bwMode="auto">
            <a:xfrm>
              <a:off x="3375" y="1325"/>
              <a:ext cx="5575" cy="3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029" name="AutoShape 5"/>
            <p:cNvCxnSpPr>
              <a:cxnSpLocks noChangeShapeType="1"/>
            </p:cNvCxnSpPr>
            <p:nvPr/>
          </p:nvCxnSpPr>
          <p:spPr bwMode="auto">
            <a:xfrm>
              <a:off x="4042" y="1480"/>
              <a:ext cx="8" cy="2917"/>
            </a:xfrm>
            <a:prstGeom prst="straightConnector1">
              <a:avLst/>
            </a:prstGeom>
            <a:noFill/>
            <a:ln w="9525">
              <a:solidFill>
                <a:srgbClr val="000000"/>
              </a:solidFill>
              <a:round/>
              <a:headEnd/>
              <a:tailEnd/>
            </a:ln>
          </p:spPr>
        </p:cxnSp>
        <p:cxnSp>
          <p:nvCxnSpPr>
            <p:cNvPr id="1030" name="AutoShape 6"/>
            <p:cNvCxnSpPr>
              <a:cxnSpLocks noChangeShapeType="1"/>
            </p:cNvCxnSpPr>
            <p:nvPr/>
          </p:nvCxnSpPr>
          <p:spPr bwMode="auto">
            <a:xfrm>
              <a:off x="4042" y="4397"/>
              <a:ext cx="3791" cy="1"/>
            </a:xfrm>
            <a:prstGeom prst="straightConnector1">
              <a:avLst/>
            </a:prstGeom>
            <a:noFill/>
            <a:ln w="9525">
              <a:solidFill>
                <a:srgbClr val="000000"/>
              </a:solidFill>
              <a:round/>
              <a:headEnd/>
              <a:tailEnd/>
            </a:ln>
          </p:spPr>
        </p:cxnSp>
        <p:cxnSp>
          <p:nvCxnSpPr>
            <p:cNvPr id="1033" name="AutoShape 9"/>
            <p:cNvCxnSpPr>
              <a:cxnSpLocks noChangeShapeType="1"/>
            </p:cNvCxnSpPr>
            <p:nvPr/>
          </p:nvCxnSpPr>
          <p:spPr bwMode="auto">
            <a:xfrm>
              <a:off x="4050" y="1688"/>
              <a:ext cx="2800" cy="2342"/>
            </a:xfrm>
            <a:prstGeom prst="straightConnector1">
              <a:avLst/>
            </a:prstGeom>
            <a:noFill/>
            <a:ln w="22225">
              <a:solidFill>
                <a:srgbClr val="FF0000"/>
              </a:solidFill>
              <a:round/>
              <a:headEnd/>
              <a:tailEnd/>
            </a:ln>
          </p:spPr>
        </p:cxnSp>
        <p:cxnSp>
          <p:nvCxnSpPr>
            <p:cNvPr id="1034" name="AutoShape 10"/>
            <p:cNvCxnSpPr>
              <a:cxnSpLocks noChangeShapeType="1"/>
            </p:cNvCxnSpPr>
            <p:nvPr/>
          </p:nvCxnSpPr>
          <p:spPr bwMode="auto">
            <a:xfrm flipV="1">
              <a:off x="4042" y="1805"/>
              <a:ext cx="2033" cy="2008"/>
            </a:xfrm>
            <a:prstGeom prst="straightConnector1">
              <a:avLst/>
            </a:prstGeom>
            <a:noFill/>
            <a:ln w="22225">
              <a:solidFill>
                <a:srgbClr val="0070C0"/>
              </a:solidFill>
              <a:round/>
              <a:headEnd/>
              <a:tailEnd/>
            </a:ln>
            <a:effectLst/>
          </p:spPr>
        </p:cxnSp>
        <p:cxnSp>
          <p:nvCxnSpPr>
            <p:cNvPr id="1035" name="AutoShape 11"/>
            <p:cNvCxnSpPr>
              <a:cxnSpLocks noChangeShapeType="1"/>
            </p:cNvCxnSpPr>
            <p:nvPr/>
          </p:nvCxnSpPr>
          <p:spPr bwMode="auto">
            <a:xfrm>
              <a:off x="4050" y="3130"/>
              <a:ext cx="2725" cy="1"/>
            </a:xfrm>
            <a:prstGeom prst="straightConnector1">
              <a:avLst/>
            </a:prstGeom>
            <a:noFill/>
            <a:ln w="22225">
              <a:solidFill>
                <a:srgbClr val="000000"/>
              </a:solidFill>
              <a:round/>
              <a:headEnd/>
              <a:tailEnd/>
            </a:ln>
          </p:spPr>
        </p:cxnSp>
        <p:cxnSp>
          <p:nvCxnSpPr>
            <p:cNvPr id="1041" name="AutoShape 17"/>
            <p:cNvCxnSpPr>
              <a:cxnSpLocks noChangeShapeType="1"/>
            </p:cNvCxnSpPr>
            <p:nvPr/>
          </p:nvCxnSpPr>
          <p:spPr bwMode="auto">
            <a:xfrm flipH="1">
              <a:off x="4042" y="2652"/>
              <a:ext cx="1166" cy="0"/>
            </a:xfrm>
            <a:prstGeom prst="straightConnector1">
              <a:avLst/>
            </a:prstGeom>
            <a:noFill/>
            <a:ln w="3175" cap="rnd">
              <a:solidFill>
                <a:srgbClr val="000000"/>
              </a:solidFill>
              <a:prstDash val="sysDot"/>
              <a:round/>
              <a:headEnd/>
              <a:tailEnd/>
            </a:ln>
          </p:spPr>
        </p:cxnSp>
      </p:grpSp>
      <p:sp>
        <p:nvSpPr>
          <p:cNvPr id="19" name="Text Box 3"/>
          <p:cNvSpPr txBox="1">
            <a:spLocks noGrp="1" noChangeArrowheads="1"/>
          </p:cNvSpPr>
          <p:nvPr>
            <p:ph type="sldNum" sz="quarter" idx="4294967295"/>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Theory of market integration</a:t>
            </a:r>
          </a:p>
        </p:txBody>
      </p:sp>
      <p:sp>
        <p:nvSpPr>
          <p:cNvPr id="16387" name="Rectangle 2"/>
          <p:cNvSpPr>
            <a:spLocks noGrp="1" noChangeArrowheads="1"/>
          </p:cNvSpPr>
          <p:nvPr>
            <p:ph type="body" idx="1"/>
          </p:nvPr>
        </p:nvSpPr>
        <p:spPr>
          <a:xfrm>
            <a:off x="381000" y="990600"/>
            <a:ext cx="8458200" cy="5562600"/>
          </a:xfrm>
        </p:spPr>
        <p:txBody>
          <a:bodyPr rIns="132080"/>
          <a:lstStyle/>
          <a:p>
            <a:pPr marL="0" indent="0">
              <a:buNone/>
            </a:pPr>
            <a:r>
              <a:rPr lang="en-US" sz="2800" b="1" dirty="0" smtClean="0"/>
              <a:t>Two distinct concepts of market integration:</a:t>
            </a:r>
          </a:p>
          <a:p>
            <a:pPr marL="514350" indent="-514350">
              <a:buAutoNum type="arabicParenR"/>
            </a:pPr>
            <a:r>
              <a:rPr lang="en-US" sz="2800" u="sng" dirty="0" smtClean="0"/>
              <a:t>Tradability: </a:t>
            </a:r>
            <a:r>
              <a:rPr lang="en-US" sz="2800" dirty="0" smtClean="0"/>
              <a:t>physical flows of commodity (or indifference to engaging in trade).  This concept focuses on trade flows and not on prices or transactions costs.</a:t>
            </a:r>
          </a:p>
          <a:p>
            <a:pPr marL="514350" indent="-514350">
              <a:buAutoNum type="arabicParenR"/>
            </a:pPr>
            <a:endParaRPr lang="en-US" sz="2800" dirty="0" smtClean="0"/>
          </a:p>
          <a:p>
            <a:pPr marL="514350" indent="-514350">
              <a:buAutoNum type="arabicParenR"/>
            </a:pPr>
            <a:r>
              <a:rPr lang="en-US" sz="2800" u="sng" dirty="0" smtClean="0"/>
              <a:t>Competitive spatial equilibrium:  </a:t>
            </a:r>
            <a:r>
              <a:rPr lang="en-US" sz="2800" dirty="0" smtClean="0"/>
              <a:t>Inter-market price dispersion should be bounded by the commercial costs of arbitrage if competition drives the marginal returns to trade to zero.  This approach focuses on prices (and sometimes transactions costs) and not on trade flows. If prices move independently, the local market is within the price band. If they </a:t>
            </a:r>
            <a:r>
              <a:rPr lang="en-US" sz="2800" dirty="0" err="1" smtClean="0"/>
              <a:t>comove</a:t>
            </a:r>
            <a:r>
              <a:rPr lang="en-US" sz="2800" dirty="0" smtClean="0"/>
              <a:t>, it’s integrated.</a:t>
            </a:r>
          </a:p>
          <a:p>
            <a:pPr eaLnBrk="1" hangingPunct="1">
              <a:lnSpc>
                <a:spcPct val="90000"/>
              </a:lnSpc>
              <a:buClr>
                <a:srgbClr val="000000"/>
              </a:buClr>
              <a:buNone/>
            </a:pPr>
            <a:endParaRPr lang="en-US" sz="2000" dirty="0" smtClean="0"/>
          </a:p>
        </p:txBody>
      </p:sp>
      <p:sp>
        <p:nvSpPr>
          <p:cNvPr id="4" name="Text Box 3"/>
          <p:cNvSpPr txBox="1">
            <a:spLocks noGrp="1" noChangeArrowheads="1"/>
          </p:cNvSpPr>
          <p:nvPr>
            <p:ph type="sldNum" sz="quarter" idx="4294967295"/>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7</a:t>
            </a:fld>
            <a:endParaRPr lang="en-US"/>
          </a:p>
        </p:txBody>
      </p:sp>
      <p:grpSp>
        <p:nvGrpSpPr>
          <p:cNvPr id="2050" name="Group 2"/>
          <p:cNvGrpSpPr>
            <a:grpSpLocks noChangeAspect="1"/>
          </p:cNvGrpSpPr>
          <p:nvPr/>
        </p:nvGrpSpPr>
        <p:grpSpPr bwMode="auto">
          <a:xfrm>
            <a:off x="609600" y="2530475"/>
            <a:ext cx="8132587" cy="4327525"/>
            <a:chOff x="2527" y="7470"/>
            <a:chExt cx="8117" cy="4320"/>
          </a:xfrm>
        </p:grpSpPr>
        <p:sp>
          <p:nvSpPr>
            <p:cNvPr id="2061" name="Text Box 13"/>
            <p:cNvSpPr txBox="1">
              <a:spLocks noChangeArrowheads="1"/>
            </p:cNvSpPr>
            <p:nvPr/>
          </p:nvSpPr>
          <p:spPr bwMode="auto">
            <a:xfrm>
              <a:off x="2744" y="9400"/>
              <a:ext cx="393"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P</a:t>
              </a:r>
              <a:r>
                <a:rPr kumimoji="0" lang="en-US" sz="1800" b="1" i="0" u="none" strike="noStrike" cap="none" normalizeH="0" baseline="30000" dirty="0" smtClean="0">
                  <a:ln>
                    <a:noFill/>
                  </a:ln>
                  <a:solidFill>
                    <a:schemeClr val="tx1"/>
                  </a:solidFill>
                  <a:effectLst/>
                  <a:latin typeface="Calibri" pitchFamily="34" charset="0"/>
                </a:rPr>
                <a:t>c</a:t>
              </a:r>
              <a:endParaRPr kumimoji="0" lang="en-US" sz="1800" b="1" i="0" u="none" strike="noStrike" cap="none" normalizeH="0" baseline="0" dirty="0" smtClean="0">
                <a:ln>
                  <a:noFill/>
                </a:ln>
                <a:solidFill>
                  <a:schemeClr val="tx1"/>
                </a:solidFill>
                <a:effectLst/>
                <a:latin typeface="Arial" pitchFamily="34" charset="0"/>
              </a:endParaRPr>
            </a:p>
          </p:txBody>
        </p:sp>
        <p:sp>
          <p:nvSpPr>
            <p:cNvPr id="2072" name="Text Box 24"/>
            <p:cNvSpPr txBox="1">
              <a:spLocks noChangeArrowheads="1"/>
            </p:cNvSpPr>
            <p:nvPr/>
          </p:nvSpPr>
          <p:spPr bwMode="auto">
            <a:xfrm>
              <a:off x="9043" y="9296"/>
              <a:ext cx="1601" cy="64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err="1" smtClean="0">
                  <a:ln>
                    <a:noFill/>
                  </a:ln>
                  <a:solidFill>
                    <a:schemeClr val="tx1"/>
                  </a:solidFill>
                  <a:effectLst/>
                  <a:latin typeface="Calibri" pitchFamily="34" charset="0"/>
                </a:rPr>
                <a:t>Nontradables</a:t>
              </a:r>
              <a:r>
                <a:rPr kumimoji="0" lang="en-US" sz="1800" b="1" i="0" u="none" strike="noStrike" cap="none" normalizeH="0" baseline="0" dirty="0" smtClean="0">
                  <a:ln>
                    <a:noFill/>
                  </a:ln>
                  <a:solidFill>
                    <a:schemeClr val="tx1"/>
                  </a:solidFill>
                  <a:effectLst/>
                  <a:latin typeface="Calibri" pitchFamily="34" charset="0"/>
                </a:rPr>
                <a:t> price band</a:t>
              </a:r>
              <a:endParaRPr kumimoji="0" lang="en-US" sz="1800" b="1" i="0" u="none" strike="noStrike" cap="none" normalizeH="0" baseline="0" dirty="0" smtClean="0">
                <a:ln>
                  <a:noFill/>
                </a:ln>
                <a:solidFill>
                  <a:schemeClr val="tx1"/>
                </a:solidFill>
                <a:effectLst/>
                <a:latin typeface="Arial" pitchFamily="34" charset="0"/>
              </a:endParaRPr>
            </a:p>
          </p:txBody>
        </p:sp>
        <p:sp>
          <p:nvSpPr>
            <p:cNvPr id="2051" name="AutoShape 3"/>
            <p:cNvSpPr>
              <a:spLocks noChangeAspect="1" noChangeArrowheads="1"/>
            </p:cNvSpPr>
            <p:nvPr/>
          </p:nvSpPr>
          <p:spPr bwMode="auto">
            <a:xfrm>
              <a:off x="2527" y="7470"/>
              <a:ext cx="7200" cy="4320"/>
            </a:xfrm>
            <a:prstGeom prst="rect">
              <a:avLst/>
            </a:prstGeom>
            <a:noFill/>
          </p:spPr>
          <p:txBody>
            <a:bodyPr vert="horz" wrap="square" lIns="91440" tIns="45720" rIns="91440" bIns="45720" numCol="1" anchor="t" anchorCtr="0" compatLnSpc="1">
              <a:prstTxWarp prst="textNoShape">
                <a:avLst/>
              </a:prstTxWarp>
            </a:bodyPr>
            <a:lstStyle/>
            <a:p>
              <a:endParaRPr lang="en-US"/>
            </a:p>
          </p:txBody>
        </p:sp>
        <p:cxnSp>
          <p:nvCxnSpPr>
            <p:cNvPr id="2052" name="AutoShape 4"/>
            <p:cNvCxnSpPr>
              <a:cxnSpLocks noChangeShapeType="1"/>
            </p:cNvCxnSpPr>
            <p:nvPr/>
          </p:nvCxnSpPr>
          <p:spPr bwMode="auto">
            <a:xfrm>
              <a:off x="3081" y="7865"/>
              <a:ext cx="0" cy="3554"/>
            </a:xfrm>
            <a:prstGeom prst="straightConnector1">
              <a:avLst/>
            </a:prstGeom>
            <a:noFill/>
            <a:ln w="9525">
              <a:solidFill>
                <a:srgbClr val="000000"/>
              </a:solidFill>
              <a:round/>
              <a:headEnd/>
              <a:tailEnd/>
            </a:ln>
          </p:spPr>
        </p:cxnSp>
        <p:cxnSp>
          <p:nvCxnSpPr>
            <p:cNvPr id="2053" name="AutoShape 5"/>
            <p:cNvCxnSpPr>
              <a:cxnSpLocks noChangeShapeType="1"/>
            </p:cNvCxnSpPr>
            <p:nvPr/>
          </p:nvCxnSpPr>
          <p:spPr bwMode="auto">
            <a:xfrm>
              <a:off x="3081" y="11419"/>
              <a:ext cx="5896" cy="0"/>
            </a:xfrm>
            <a:prstGeom prst="straightConnector1">
              <a:avLst/>
            </a:prstGeom>
            <a:noFill/>
            <a:ln w="9525">
              <a:solidFill>
                <a:srgbClr val="000000"/>
              </a:solidFill>
              <a:round/>
              <a:headEnd/>
              <a:tailEnd/>
            </a:ln>
          </p:spPr>
        </p:cxnSp>
        <p:cxnSp>
          <p:nvCxnSpPr>
            <p:cNvPr id="2054" name="AutoShape 6"/>
            <p:cNvCxnSpPr>
              <a:cxnSpLocks noChangeShapeType="1"/>
            </p:cNvCxnSpPr>
            <p:nvPr/>
          </p:nvCxnSpPr>
          <p:spPr bwMode="auto">
            <a:xfrm>
              <a:off x="3081" y="9573"/>
              <a:ext cx="5758" cy="2"/>
            </a:xfrm>
            <a:prstGeom prst="straightConnector1">
              <a:avLst/>
            </a:prstGeom>
            <a:noFill/>
            <a:ln w="9525">
              <a:solidFill>
                <a:srgbClr val="000000"/>
              </a:solidFill>
              <a:round/>
              <a:headEnd/>
              <a:tailEnd/>
            </a:ln>
          </p:spPr>
        </p:cxnSp>
        <p:cxnSp>
          <p:nvCxnSpPr>
            <p:cNvPr id="2055" name="AutoShape 7"/>
            <p:cNvCxnSpPr>
              <a:cxnSpLocks noChangeShapeType="1"/>
            </p:cNvCxnSpPr>
            <p:nvPr/>
          </p:nvCxnSpPr>
          <p:spPr bwMode="auto">
            <a:xfrm>
              <a:off x="3081" y="9896"/>
              <a:ext cx="5758" cy="1"/>
            </a:xfrm>
            <a:prstGeom prst="straightConnector1">
              <a:avLst/>
            </a:prstGeom>
            <a:noFill/>
            <a:ln w="25400">
              <a:solidFill>
                <a:srgbClr val="000000"/>
              </a:solidFill>
              <a:prstDash val="sysDot"/>
              <a:round/>
              <a:headEnd/>
              <a:tailEnd/>
            </a:ln>
            <a:effectLst/>
          </p:spPr>
        </p:cxnSp>
        <p:cxnSp>
          <p:nvCxnSpPr>
            <p:cNvPr id="2056" name="AutoShape 8"/>
            <p:cNvCxnSpPr>
              <a:cxnSpLocks noChangeShapeType="1"/>
            </p:cNvCxnSpPr>
            <p:nvPr/>
          </p:nvCxnSpPr>
          <p:spPr bwMode="auto">
            <a:xfrm flipV="1">
              <a:off x="3079" y="10012"/>
              <a:ext cx="5760" cy="357"/>
            </a:xfrm>
            <a:prstGeom prst="straightConnector1">
              <a:avLst/>
            </a:prstGeom>
            <a:noFill/>
            <a:ln w="38100">
              <a:solidFill>
                <a:srgbClr val="000000"/>
              </a:solidFill>
              <a:round/>
              <a:headEnd/>
              <a:tailEnd/>
            </a:ln>
          </p:spPr>
        </p:cxnSp>
        <p:cxnSp>
          <p:nvCxnSpPr>
            <p:cNvPr id="2057" name="AutoShape 9"/>
            <p:cNvCxnSpPr>
              <a:cxnSpLocks noChangeShapeType="1"/>
            </p:cNvCxnSpPr>
            <p:nvPr/>
          </p:nvCxnSpPr>
          <p:spPr bwMode="auto">
            <a:xfrm>
              <a:off x="3079" y="8673"/>
              <a:ext cx="5760" cy="358"/>
            </a:xfrm>
            <a:prstGeom prst="straightConnector1">
              <a:avLst/>
            </a:prstGeom>
            <a:noFill/>
            <a:ln w="38100">
              <a:solidFill>
                <a:srgbClr val="000000"/>
              </a:solidFill>
              <a:round/>
              <a:headEnd/>
              <a:tailEnd/>
            </a:ln>
          </p:spPr>
        </p:cxnSp>
        <p:cxnSp>
          <p:nvCxnSpPr>
            <p:cNvPr id="2058" name="AutoShape 10"/>
            <p:cNvCxnSpPr>
              <a:cxnSpLocks noChangeShapeType="1"/>
            </p:cNvCxnSpPr>
            <p:nvPr/>
          </p:nvCxnSpPr>
          <p:spPr bwMode="auto">
            <a:xfrm>
              <a:off x="3727" y="7865"/>
              <a:ext cx="4188" cy="3335"/>
            </a:xfrm>
            <a:prstGeom prst="straightConnector1">
              <a:avLst/>
            </a:prstGeom>
            <a:noFill/>
            <a:ln w="38100">
              <a:solidFill>
                <a:srgbClr val="FF0000"/>
              </a:solidFill>
              <a:round/>
              <a:headEnd/>
              <a:tailEnd/>
            </a:ln>
          </p:spPr>
        </p:cxnSp>
        <p:cxnSp>
          <p:nvCxnSpPr>
            <p:cNvPr id="2059" name="AutoShape 11"/>
            <p:cNvCxnSpPr>
              <a:cxnSpLocks noChangeShapeType="1"/>
            </p:cNvCxnSpPr>
            <p:nvPr/>
          </p:nvCxnSpPr>
          <p:spPr bwMode="auto">
            <a:xfrm flipV="1">
              <a:off x="3196" y="7762"/>
              <a:ext cx="4408" cy="3046"/>
            </a:xfrm>
            <a:prstGeom prst="straightConnector1">
              <a:avLst/>
            </a:prstGeom>
            <a:noFill/>
            <a:ln w="38100">
              <a:solidFill>
                <a:srgbClr val="FF0000"/>
              </a:solidFill>
              <a:round/>
              <a:headEnd/>
              <a:tailEnd/>
            </a:ln>
          </p:spPr>
        </p:cxnSp>
        <p:sp>
          <p:nvSpPr>
            <p:cNvPr id="2060" name="Text Box 12"/>
            <p:cNvSpPr txBox="1">
              <a:spLocks noChangeArrowheads="1"/>
            </p:cNvSpPr>
            <p:nvPr/>
          </p:nvSpPr>
          <p:spPr bwMode="auto">
            <a:xfrm>
              <a:off x="8841" y="11200"/>
              <a:ext cx="1033"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45720" rIns="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rPr>
                <a:t>Quantity</a:t>
              </a:r>
              <a:endParaRPr kumimoji="0" lang="en-US" sz="1800" b="1" i="0" u="none" strike="noStrike" cap="none" normalizeH="0" baseline="0" smtClean="0">
                <a:ln>
                  <a:noFill/>
                </a:ln>
                <a:solidFill>
                  <a:schemeClr val="tx1"/>
                </a:solidFill>
                <a:effectLst/>
                <a:latin typeface="Arial" pitchFamily="34" charset="0"/>
              </a:endParaRPr>
            </a:p>
          </p:txBody>
        </p:sp>
        <p:sp>
          <p:nvSpPr>
            <p:cNvPr id="2062" name="Text Box 14"/>
            <p:cNvSpPr txBox="1">
              <a:spLocks noChangeArrowheads="1"/>
            </p:cNvSpPr>
            <p:nvPr/>
          </p:nvSpPr>
          <p:spPr bwMode="auto">
            <a:xfrm>
              <a:off x="8890" y="10132"/>
              <a:ext cx="494"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rPr>
                <a:t>P</a:t>
              </a:r>
              <a:r>
                <a:rPr kumimoji="0" lang="en-US" sz="1800" b="1" i="0" u="none" strike="noStrike" cap="none" normalizeH="0" baseline="30000" smtClean="0">
                  <a:ln>
                    <a:noFill/>
                  </a:ln>
                  <a:solidFill>
                    <a:schemeClr val="tx1"/>
                  </a:solidFill>
                  <a:effectLst/>
                  <a:latin typeface="Calibri" pitchFamily="34" charset="0"/>
                </a:rPr>
                <a:t>x</a:t>
              </a:r>
              <a:endParaRPr kumimoji="0" lang="en-US" sz="1800" b="1" i="0" u="none" strike="noStrike" cap="none" normalizeH="0" baseline="0" smtClean="0">
                <a:ln>
                  <a:noFill/>
                </a:ln>
                <a:solidFill>
                  <a:schemeClr val="tx1"/>
                </a:solidFill>
                <a:effectLst/>
                <a:latin typeface="Arial" pitchFamily="34" charset="0"/>
              </a:endParaRPr>
            </a:p>
          </p:txBody>
        </p:sp>
        <p:sp>
          <p:nvSpPr>
            <p:cNvPr id="2063" name="Text Box 15"/>
            <p:cNvSpPr txBox="1">
              <a:spLocks noChangeArrowheads="1"/>
            </p:cNvSpPr>
            <p:nvPr/>
          </p:nvSpPr>
          <p:spPr bwMode="auto">
            <a:xfrm>
              <a:off x="3196" y="9181"/>
              <a:ext cx="1830"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rPr>
                <a:t>Variable cost</a:t>
              </a:r>
              <a:endParaRPr kumimoji="0" lang="en-US" sz="1800" b="1" i="0" u="none" strike="noStrike" cap="none" normalizeH="0" baseline="0" smtClean="0">
                <a:ln>
                  <a:noFill/>
                </a:ln>
                <a:solidFill>
                  <a:schemeClr val="tx1"/>
                </a:solidFill>
                <a:effectLst/>
                <a:latin typeface="Arial" pitchFamily="34" charset="0"/>
              </a:endParaRPr>
            </a:p>
          </p:txBody>
        </p:sp>
        <p:sp>
          <p:nvSpPr>
            <p:cNvPr id="2064" name="Text Box 16"/>
            <p:cNvSpPr txBox="1">
              <a:spLocks noChangeArrowheads="1"/>
            </p:cNvSpPr>
            <p:nvPr/>
          </p:nvSpPr>
          <p:spPr bwMode="auto">
            <a:xfrm>
              <a:off x="8354" y="8604"/>
              <a:ext cx="496"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rPr>
                <a:t>P</a:t>
              </a:r>
              <a:r>
                <a:rPr kumimoji="0" lang="en-US" sz="1800" b="1" i="0" u="none" strike="noStrike" cap="none" normalizeH="0" baseline="30000" smtClean="0">
                  <a:ln>
                    <a:noFill/>
                  </a:ln>
                  <a:solidFill>
                    <a:schemeClr val="tx1"/>
                  </a:solidFill>
                  <a:effectLst/>
                  <a:latin typeface="Calibri" pitchFamily="34" charset="0"/>
                </a:rPr>
                <a:t>i</a:t>
              </a:r>
              <a:endParaRPr kumimoji="0" lang="en-US" sz="1800" b="1" i="0" u="none" strike="noStrike" cap="none" normalizeH="0" baseline="0" smtClean="0">
                <a:ln>
                  <a:noFill/>
                </a:ln>
                <a:solidFill>
                  <a:schemeClr val="tx1"/>
                </a:solidFill>
                <a:effectLst/>
                <a:latin typeface="Arial" pitchFamily="34" charset="0"/>
              </a:endParaRPr>
            </a:p>
          </p:txBody>
        </p:sp>
        <p:cxnSp>
          <p:nvCxnSpPr>
            <p:cNvPr id="2065" name="AutoShape 17"/>
            <p:cNvCxnSpPr>
              <a:cxnSpLocks noChangeShapeType="1"/>
            </p:cNvCxnSpPr>
            <p:nvPr/>
          </p:nvCxnSpPr>
          <p:spPr bwMode="auto">
            <a:xfrm>
              <a:off x="3081" y="9181"/>
              <a:ext cx="5758" cy="1"/>
            </a:xfrm>
            <a:prstGeom prst="straightConnector1">
              <a:avLst/>
            </a:prstGeom>
            <a:noFill/>
            <a:ln w="25400">
              <a:solidFill>
                <a:srgbClr val="000000"/>
              </a:solidFill>
              <a:prstDash val="sysDot"/>
              <a:round/>
              <a:headEnd/>
              <a:tailEnd/>
            </a:ln>
            <a:effectLst/>
          </p:spPr>
        </p:cxnSp>
        <p:sp>
          <p:nvSpPr>
            <p:cNvPr id="2066" name="Text Box 18"/>
            <p:cNvSpPr txBox="1">
              <a:spLocks noChangeArrowheads="1"/>
            </p:cNvSpPr>
            <p:nvPr/>
          </p:nvSpPr>
          <p:spPr bwMode="auto">
            <a:xfrm>
              <a:off x="3196" y="8765"/>
              <a:ext cx="1212"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rPr>
                <a:t>Fixed cost</a:t>
              </a:r>
              <a:endParaRPr kumimoji="0" lang="en-US" sz="1800" b="1" i="0" u="none" strike="noStrike" cap="none" normalizeH="0" baseline="0" smtClean="0">
                <a:ln>
                  <a:noFill/>
                </a:ln>
                <a:solidFill>
                  <a:schemeClr val="tx1"/>
                </a:solidFill>
                <a:effectLst/>
                <a:latin typeface="Arial" pitchFamily="34" charset="0"/>
              </a:endParaRPr>
            </a:p>
          </p:txBody>
        </p:sp>
        <p:cxnSp>
          <p:nvCxnSpPr>
            <p:cNvPr id="2067" name="AutoShape 19"/>
            <p:cNvCxnSpPr>
              <a:cxnSpLocks noChangeShapeType="1"/>
            </p:cNvCxnSpPr>
            <p:nvPr/>
          </p:nvCxnSpPr>
          <p:spPr bwMode="auto">
            <a:xfrm>
              <a:off x="4403" y="8763"/>
              <a:ext cx="2" cy="417"/>
            </a:xfrm>
            <a:prstGeom prst="straightConnector1">
              <a:avLst/>
            </a:prstGeom>
            <a:noFill/>
            <a:ln w="6350">
              <a:solidFill>
                <a:srgbClr val="000000"/>
              </a:solidFill>
              <a:round/>
              <a:headEnd type="triangle" w="med" len="med"/>
              <a:tailEnd type="triangle" w="med" len="med"/>
            </a:ln>
          </p:spPr>
        </p:cxnSp>
        <p:cxnSp>
          <p:nvCxnSpPr>
            <p:cNvPr id="2068" name="AutoShape 20"/>
            <p:cNvCxnSpPr>
              <a:cxnSpLocks noChangeShapeType="1"/>
            </p:cNvCxnSpPr>
            <p:nvPr/>
          </p:nvCxnSpPr>
          <p:spPr bwMode="auto">
            <a:xfrm>
              <a:off x="4707" y="9220"/>
              <a:ext cx="2" cy="417"/>
            </a:xfrm>
            <a:prstGeom prst="straightConnector1">
              <a:avLst/>
            </a:prstGeom>
            <a:noFill/>
            <a:ln w="6350">
              <a:solidFill>
                <a:srgbClr val="000000"/>
              </a:solidFill>
              <a:round/>
              <a:headEnd type="triangle" w="med" len="med"/>
              <a:tailEnd type="triangle" w="med" len="med"/>
            </a:ln>
          </p:spPr>
        </p:cxnSp>
        <p:sp>
          <p:nvSpPr>
            <p:cNvPr id="2069" name="Text Box 21"/>
            <p:cNvSpPr txBox="1">
              <a:spLocks noChangeArrowheads="1"/>
            </p:cNvSpPr>
            <p:nvPr/>
          </p:nvSpPr>
          <p:spPr bwMode="auto">
            <a:xfrm>
              <a:off x="7664" y="7762"/>
              <a:ext cx="1033"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rPr>
                <a:t>Supply</a:t>
              </a:r>
              <a:endParaRPr kumimoji="0" lang="en-US" sz="1800" b="1" i="0" u="none" strike="noStrike" cap="none" normalizeH="0" baseline="0" smtClean="0">
                <a:ln>
                  <a:noFill/>
                </a:ln>
                <a:solidFill>
                  <a:schemeClr val="tx1"/>
                </a:solidFill>
                <a:effectLst/>
                <a:latin typeface="Arial" pitchFamily="34" charset="0"/>
              </a:endParaRPr>
            </a:p>
          </p:txBody>
        </p:sp>
        <p:sp>
          <p:nvSpPr>
            <p:cNvPr id="2070" name="Text Box 22"/>
            <p:cNvSpPr txBox="1">
              <a:spLocks noChangeArrowheads="1"/>
            </p:cNvSpPr>
            <p:nvPr/>
          </p:nvSpPr>
          <p:spPr bwMode="auto">
            <a:xfrm>
              <a:off x="4144" y="7762"/>
              <a:ext cx="1033" cy="3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Demand</a:t>
              </a:r>
              <a:endParaRPr kumimoji="0" lang="en-US" sz="1800" b="1" i="0" u="none" strike="noStrike" cap="none" normalizeH="0" baseline="0" dirty="0" smtClean="0">
                <a:ln>
                  <a:noFill/>
                </a:ln>
                <a:solidFill>
                  <a:schemeClr val="tx1"/>
                </a:solidFill>
                <a:effectLst/>
                <a:latin typeface="Arial" pitchFamily="34" charset="0"/>
              </a:endParaRPr>
            </a:p>
          </p:txBody>
        </p:sp>
        <p:cxnSp>
          <p:nvCxnSpPr>
            <p:cNvPr id="2071" name="AutoShape 23"/>
            <p:cNvCxnSpPr>
              <a:cxnSpLocks noChangeShapeType="1"/>
            </p:cNvCxnSpPr>
            <p:nvPr/>
          </p:nvCxnSpPr>
          <p:spPr bwMode="auto">
            <a:xfrm>
              <a:off x="8977" y="9092"/>
              <a:ext cx="1" cy="920"/>
            </a:xfrm>
            <a:prstGeom prst="straightConnector1">
              <a:avLst/>
            </a:prstGeom>
            <a:noFill/>
            <a:ln w="6350">
              <a:solidFill>
                <a:srgbClr val="000000"/>
              </a:solidFill>
              <a:round/>
              <a:headEnd type="triangle" w="med" len="med"/>
              <a:tailEnd type="triangle" w="med" len="med"/>
            </a:ln>
          </p:spPr>
        </p:cxnSp>
      </p:grpSp>
      <p:sp>
        <p:nvSpPr>
          <p:cNvPr id="26" name="TextBox 25"/>
          <p:cNvSpPr txBox="1"/>
          <p:nvPr/>
        </p:nvSpPr>
        <p:spPr>
          <a:xfrm>
            <a:off x="228600" y="1066800"/>
            <a:ext cx="8610600" cy="1384995"/>
          </a:xfrm>
          <a:prstGeom prst="rect">
            <a:avLst/>
          </a:prstGeom>
          <a:noFill/>
        </p:spPr>
        <p:txBody>
          <a:bodyPr wrap="square" rtlCol="0">
            <a:spAutoFit/>
          </a:bodyPr>
          <a:lstStyle/>
          <a:p>
            <a:r>
              <a:rPr lang="en-US" sz="2800" dirty="0" smtClean="0"/>
              <a:t>A “price band” is established by a central market price and the fixed and variable costs of transacting with that market.  Local prices can fluctuate in equilibrium within that band.</a:t>
            </a:r>
            <a:endParaRPr lang="en-US" sz="2800" dirty="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Price bands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8</a:t>
            </a:fld>
            <a:endParaRPr lang="en-US"/>
          </a:p>
        </p:txBody>
      </p:sp>
      <p:sp>
        <p:nvSpPr>
          <p:cNvPr id="26" name="TextBox 25"/>
          <p:cNvSpPr txBox="1"/>
          <p:nvPr/>
        </p:nvSpPr>
        <p:spPr>
          <a:xfrm>
            <a:off x="228600" y="1066800"/>
            <a:ext cx="8610600" cy="3970318"/>
          </a:xfrm>
          <a:prstGeom prst="rect">
            <a:avLst/>
          </a:prstGeom>
          <a:noFill/>
        </p:spPr>
        <p:txBody>
          <a:bodyPr wrap="square" rtlCol="0">
            <a:spAutoFit/>
          </a:bodyPr>
          <a:lstStyle/>
          <a:p>
            <a:r>
              <a:rPr lang="en-US" sz="2800" b="1" u="sng" dirty="0" smtClean="0"/>
              <a:t>Step 1: Acquire and understand data</a:t>
            </a:r>
          </a:p>
          <a:p>
            <a:r>
              <a:rPr lang="en-US" sz="2800" dirty="0" smtClean="0"/>
              <a:t>Find out how, where and when the data are collected. </a:t>
            </a:r>
          </a:p>
          <a:p>
            <a:endParaRPr lang="en-US" sz="2800" dirty="0" smtClean="0"/>
          </a:p>
          <a:p>
            <a:r>
              <a:rPr lang="en-US" sz="2800" u="sng" dirty="0" smtClean="0"/>
              <a:t>Common errors: </a:t>
            </a:r>
          </a:p>
          <a:p>
            <a:pPr lvl="0"/>
            <a:r>
              <a:rPr lang="en-US" sz="2800" dirty="0" smtClean="0"/>
              <a:t>- Not all wholesale price series.  </a:t>
            </a:r>
          </a:p>
          <a:p>
            <a:pPr lvl="0"/>
            <a:r>
              <a:rPr lang="en-US" sz="2800" dirty="0" smtClean="0"/>
              <a:t>- Raw vs. processed commodity prices.</a:t>
            </a:r>
          </a:p>
          <a:p>
            <a:pPr lvl="0"/>
            <a:r>
              <a:rPr lang="en-US" sz="2800" dirty="0" smtClean="0"/>
              <a:t>- Not in common currency and physical unit (e.g.,  US$/MT) </a:t>
            </a:r>
          </a:p>
          <a:p>
            <a:pPr lvl="0"/>
            <a:r>
              <a:rPr lang="en-US" sz="2800" dirty="0" smtClean="0"/>
              <a:t>- Time periods not matched correctly (weeks vs. months)</a:t>
            </a:r>
          </a:p>
          <a:p>
            <a:pPr lvl="0"/>
            <a:r>
              <a:rPr lang="en-US" sz="2800" dirty="0" smtClean="0"/>
              <a:t>- Are data day-specific observations or period averages?</a:t>
            </a:r>
            <a:endParaRPr lang="en-US" sz="2800" dirty="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Spatial Price Analysis</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9</a:t>
            </a:fld>
            <a:endParaRPr lang="en-US"/>
          </a:p>
        </p:txBody>
      </p:sp>
      <p:sp>
        <p:nvSpPr>
          <p:cNvPr id="26" name="TextBox 25"/>
          <p:cNvSpPr txBox="1"/>
          <p:nvPr/>
        </p:nvSpPr>
        <p:spPr>
          <a:xfrm>
            <a:off x="228600" y="1066800"/>
            <a:ext cx="8610600" cy="3108543"/>
          </a:xfrm>
          <a:prstGeom prst="rect">
            <a:avLst/>
          </a:prstGeom>
          <a:noFill/>
        </p:spPr>
        <p:txBody>
          <a:bodyPr wrap="square" rtlCol="0">
            <a:spAutoFit/>
          </a:bodyPr>
          <a:lstStyle/>
          <a:p>
            <a:r>
              <a:rPr lang="en-US" sz="2800" b="1" u="sng" dirty="0" smtClean="0"/>
              <a:t>Statistical methods for estimating market integration</a:t>
            </a:r>
          </a:p>
          <a:p>
            <a:r>
              <a:rPr lang="en-US" sz="2800" dirty="0" smtClean="0"/>
              <a:t>First, plot the data and look for patterns and outliers.</a:t>
            </a:r>
          </a:p>
          <a:p>
            <a:endParaRPr lang="en-US" sz="2800" dirty="0" smtClean="0"/>
          </a:p>
          <a:p>
            <a:r>
              <a:rPr lang="en-US" sz="2800" dirty="0" smtClean="0"/>
              <a:t>Second, look for common trends.  Beware that </a:t>
            </a:r>
            <a:r>
              <a:rPr lang="en-US" sz="2800" dirty="0" err="1" smtClean="0"/>
              <a:t>bivariate</a:t>
            </a:r>
            <a:r>
              <a:rPr lang="en-US" sz="2800" dirty="0" smtClean="0"/>
              <a:t> correlation coefficients are a widely used by flawed measure due to the distortion caused by common trends. </a:t>
            </a:r>
          </a:p>
          <a:p>
            <a:endParaRPr lang="en-US" sz="2800" dirty="0" smtClean="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Spatial Price Analysis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Bullets">
  <a:themeElements>
    <a:clrScheme name="">
      <a:dk1>
        <a:srgbClr val="000000"/>
      </a:dk1>
      <a:lt1>
        <a:srgbClr val="BECAFF"/>
      </a:lt1>
      <a:dk2>
        <a:srgbClr val="000000"/>
      </a:dk2>
      <a:lt2>
        <a:srgbClr val="808080"/>
      </a:lt2>
      <a:accent1>
        <a:srgbClr val="BBE0E3"/>
      </a:accent1>
      <a:accent2>
        <a:srgbClr val="333399"/>
      </a:accent2>
      <a:accent3>
        <a:srgbClr val="DBE1FF"/>
      </a:accent3>
      <a:accent4>
        <a:srgbClr val="000000"/>
      </a:accent4>
      <a:accent5>
        <a:srgbClr val="DAEDEF"/>
      </a:accent5>
      <a:accent6>
        <a:srgbClr val="2D2D8A"/>
      </a:accent6>
      <a:hlink>
        <a:srgbClr val="009999"/>
      </a:hlink>
      <a:folHlink>
        <a:srgbClr val="99CC00"/>
      </a:folHlink>
    </a:clrScheme>
    <a:fontScheme name="Title &amp; Bullets">
      <a:majorFont>
        <a:latin typeface="Garamond"/>
        <a:ea typeface="ヒラギノ明朝 ProN W3"/>
        <a:cs typeface="ヒラギノ明朝 ProN W3"/>
      </a:majorFont>
      <a:minorFont>
        <a:latin typeface="Garamond"/>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aramond" pitchFamily="-111" charset="0"/>
            <a:ea typeface="ヒラギノ明朝 ProN W3" pitchFamily="-111" charset="-128"/>
            <a:cs typeface="ヒラギノ明朝 ProN W3" pitchFamily="-111" charset="-128"/>
            <a:sym typeface="Garamond" pitchFamily="-111"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aramond" pitchFamily="-111" charset="0"/>
            <a:ea typeface="ヒラギノ明朝 ProN W3" pitchFamily="-111" charset="-128"/>
            <a:cs typeface="ヒラギノ明朝 ProN W3" pitchFamily="-111" charset="-128"/>
            <a:sym typeface="Garamond" pitchFamily="-111"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6299</TotalTime>
  <Pages>0</Pages>
  <Words>930</Words>
  <Characters>0</Characters>
  <Application>Microsoft Macintosh PowerPoint</Application>
  <PresentationFormat>On-screen Show (4:3)</PresentationFormat>
  <Lines>0</Lines>
  <Paragraphs>151</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Title &amp; Bullets</vt:lpstr>
      <vt:lpstr>MIFIRA Framework Lecture 5  Supply responsiveness</vt:lpstr>
      <vt:lpstr>Market integration</vt:lpstr>
      <vt:lpstr>Market integration</vt:lpstr>
      <vt:lpstr>Supply Responsiveness</vt:lpstr>
      <vt:lpstr>Why market integration?</vt:lpstr>
      <vt:lpstr>Theory of market integration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subject/>
  <dc:creator>hquser</dc:creator>
  <cp:keywords/>
  <dc:description/>
  <cp:lastModifiedBy>Erin Lentz</cp:lastModifiedBy>
  <cp:revision>144</cp:revision>
  <dcterms:created xsi:type="dcterms:W3CDTF">2010-01-20T16:54:44Z</dcterms:created>
  <dcterms:modified xsi:type="dcterms:W3CDTF">2012-03-12T18:55:03Z</dcterms:modified>
</cp:coreProperties>
</file>